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sldIdLst>
    <p:sldId id="256" r:id="rId2"/>
    <p:sldId id="380" r:id="rId3"/>
    <p:sldId id="382" r:id="rId4"/>
    <p:sldId id="336" r:id="rId5"/>
    <p:sldId id="346" r:id="rId6"/>
    <p:sldId id="348" r:id="rId7"/>
    <p:sldId id="349" r:id="rId8"/>
    <p:sldId id="350" r:id="rId9"/>
    <p:sldId id="367" r:id="rId10"/>
    <p:sldId id="347" r:id="rId11"/>
    <p:sldId id="368" r:id="rId12"/>
    <p:sldId id="338" r:id="rId13"/>
    <p:sldId id="343" r:id="rId14"/>
    <p:sldId id="344" r:id="rId15"/>
    <p:sldId id="379" r:id="rId16"/>
    <p:sldId id="377" r:id="rId17"/>
    <p:sldId id="335" r:id="rId18"/>
    <p:sldId id="352" r:id="rId19"/>
    <p:sldId id="351" r:id="rId20"/>
    <p:sldId id="353" r:id="rId21"/>
    <p:sldId id="378" r:id="rId22"/>
    <p:sldId id="355" r:id="rId23"/>
    <p:sldId id="357" r:id="rId24"/>
    <p:sldId id="358" r:id="rId25"/>
    <p:sldId id="359" r:id="rId26"/>
    <p:sldId id="360" r:id="rId27"/>
    <p:sldId id="376" r:id="rId28"/>
    <p:sldId id="339" r:id="rId29"/>
    <p:sldId id="372" r:id="rId30"/>
    <p:sldId id="354" r:id="rId31"/>
    <p:sldId id="341" r:id="rId32"/>
    <p:sldId id="362" r:id="rId33"/>
    <p:sldId id="361" r:id="rId34"/>
    <p:sldId id="363" r:id="rId35"/>
    <p:sldId id="364" r:id="rId36"/>
    <p:sldId id="342" r:id="rId37"/>
    <p:sldId id="365" r:id="rId38"/>
    <p:sldId id="370" r:id="rId39"/>
    <p:sldId id="369" r:id="rId40"/>
    <p:sldId id="371" r:id="rId41"/>
    <p:sldId id="374" r:id="rId42"/>
    <p:sldId id="384" r:id="rId43"/>
    <p:sldId id="259" r:id="rId44"/>
    <p:sldId id="317" r:id="rId45"/>
    <p:sldId id="311" r:id="rId46"/>
    <p:sldId id="299" r:id="rId47"/>
    <p:sldId id="373" r:id="rId48"/>
    <p:sldId id="366" r:id="rId49"/>
    <p:sldId id="265" r:id="rId50"/>
    <p:sldId id="375" r:id="rId51"/>
    <p:sldId id="383" r:id="rId52"/>
    <p:sldId id="304" r:id="rId53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64" autoAdjust="0"/>
    <p:restoredTop sz="99252" autoAdjust="0"/>
  </p:normalViewPr>
  <p:slideViewPr>
    <p:cSldViewPr snapToGrid="0" snapToObjects="1">
      <p:cViewPr>
        <p:scale>
          <a:sx n="94" d="100"/>
          <a:sy n="94" d="100"/>
        </p:scale>
        <p:origin x="1960" y="952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D5C1C7-3CDE-ED4B-9905-862B343258E4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C3CFDD-A116-C942-8122-DB328EBFD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418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6"/>
            <a:ext cx="7772400" cy="1225021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6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6"/>
            <a:ext cx="6019800" cy="4876271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2"/>
            <a:ext cx="4040188" cy="533135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279262"/>
            <a:ext cx="4041775" cy="533135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27543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195918"/>
            <a:ext cx="3008313" cy="390921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3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cloudflare.com/how-cloudflare-analyzes-1m-dns-queries-per-second/" TargetMode="External"/><Relationship Id="rId3" Type="http://schemas.openxmlformats.org/officeDocument/2006/relationships/hyperlink" Target="https://www.percona.com/live/e17/sessions/how-cloudflare-analyzes-1m-dns-queries-per-second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percona.com/live/e17/sessions/building-multi-petabyte-data-warehouses-with-clickhouse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mailto:alz@altinity.com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Alexander.zaitsev@lifestreet.com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24085"/>
            <a:ext cx="7772400" cy="1225021"/>
          </a:xfrm>
        </p:spPr>
        <p:txBody>
          <a:bodyPr>
            <a:normAutofit/>
          </a:bodyPr>
          <a:lstStyle/>
          <a:p>
            <a:r>
              <a:rPr lang="en-US" dirty="0" err="1" smtClean="0"/>
              <a:t>ClickHouse</a:t>
            </a:r>
            <a:r>
              <a:rPr lang="en-US" dirty="0" smtClean="0"/>
              <a:t> </a:t>
            </a:r>
            <a:r>
              <a:rPr lang="ru-RU" dirty="0" smtClean="0"/>
              <a:t>в мире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80319"/>
            <a:ext cx="6617320" cy="2134932"/>
          </a:xfrm>
        </p:spPr>
        <p:txBody>
          <a:bodyPr>
            <a:normAutofit fontScale="70000" lnSpcReduction="20000"/>
            <a:scene3d>
              <a:camera prst="perspectiveRelaxedModerately"/>
              <a:lightRig rig="threePt" dir="t"/>
            </a:scene3d>
          </a:bodyPr>
          <a:lstStyle/>
          <a:p>
            <a:endParaRPr lang="en-US" dirty="0" smtClean="0"/>
          </a:p>
          <a:p>
            <a:r>
              <a:rPr lang="ru-RU" sz="3200" dirty="0" smtClean="0"/>
              <a:t>Александр Зайцев</a:t>
            </a:r>
            <a:endParaRPr lang="en-US" sz="3200" dirty="0" smtClean="0"/>
          </a:p>
          <a:p>
            <a:r>
              <a:rPr lang="en-US" sz="3300" dirty="0" err="1" smtClean="0"/>
              <a:t>LifeSt</a:t>
            </a:r>
            <a:r>
              <a:rPr lang="en-US" sz="3300" dirty="0" err="1"/>
              <a:t>r</a:t>
            </a:r>
            <a:r>
              <a:rPr lang="en-US" sz="3300" dirty="0" err="1" smtClean="0"/>
              <a:t>eet</a:t>
            </a:r>
            <a:r>
              <a:rPr lang="en-US" sz="3300" dirty="0" smtClean="0"/>
              <a:t>, </a:t>
            </a:r>
            <a:r>
              <a:rPr lang="en-US" sz="3300" dirty="0" err="1" smtClean="0"/>
              <a:t>Altinity</a:t>
            </a:r>
            <a:endParaRPr lang="en-US" sz="3300" dirty="0" smtClean="0"/>
          </a:p>
          <a:p>
            <a:r>
              <a:rPr lang="ru-RU" sz="3200" dirty="0" smtClean="0"/>
              <a:t>Москва, Яндекс</a:t>
            </a:r>
            <a:r>
              <a:rPr lang="en-US" sz="3200" dirty="0" smtClean="0"/>
              <a:t>, </a:t>
            </a:r>
            <a:r>
              <a:rPr lang="ru-RU" sz="3200" dirty="0" smtClean="0"/>
              <a:t>12</a:t>
            </a:r>
            <a:r>
              <a:rPr lang="en-US" sz="3200" dirty="0" smtClean="0"/>
              <a:t>.</a:t>
            </a:r>
            <a:r>
              <a:rPr lang="ru-RU" sz="3200" dirty="0" smtClean="0"/>
              <a:t>1</a:t>
            </a:r>
            <a:r>
              <a:rPr lang="en-US" sz="3200" dirty="0" smtClean="0"/>
              <a:t>2.2017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00" y="-369336"/>
            <a:ext cx="2783149" cy="18554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53254" y="-73504"/>
            <a:ext cx="1018032" cy="121310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656188" y="39574"/>
            <a:ext cx="2582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>
                <a:latin typeface="Arial Hebrew"/>
                <a:cs typeface="Arial Hebrew"/>
              </a:rPr>
              <a:t>Altinity</a:t>
            </a:r>
            <a:endParaRPr lang="en-US" sz="5400" dirty="0">
              <a:latin typeface="Arial Hebrew"/>
              <a:cs typeface="Arial Hebrew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7876" y="3158023"/>
            <a:ext cx="888751" cy="74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0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2017</a:t>
            </a:r>
            <a:r>
              <a:rPr lang="en-US" dirty="0" smtClean="0"/>
              <a:t>. </a:t>
            </a:r>
            <a:r>
              <a:rPr lang="ru-RU" dirty="0" smtClean="0"/>
              <a:t>Атакуем </a:t>
            </a:r>
            <a:r>
              <a:rPr lang="en-US" dirty="0" smtClean="0"/>
              <a:t>awareness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4171814"/>
          </a:xfrm>
        </p:spPr>
        <p:txBody>
          <a:bodyPr>
            <a:normAutofit fontScale="62500" lnSpcReduction="20000"/>
          </a:bodyPr>
          <a:lstStyle/>
          <a:p>
            <a:r>
              <a:rPr lang="ru-RU" dirty="0" smtClean="0"/>
              <a:t>Апрель: </a:t>
            </a:r>
            <a:r>
              <a:rPr lang="en-US" dirty="0" err="1" smtClean="0"/>
              <a:t>Percona</a:t>
            </a:r>
            <a:r>
              <a:rPr lang="en-US" dirty="0" smtClean="0"/>
              <a:t> Live </a:t>
            </a:r>
            <a:r>
              <a:rPr lang="ru-RU" dirty="0" smtClean="0"/>
              <a:t>в Санта-Кларе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ru-RU" dirty="0" smtClean="0"/>
              <a:t>2 доклада</a:t>
            </a:r>
            <a:endParaRPr lang="en-US" dirty="0" smtClean="0"/>
          </a:p>
          <a:p>
            <a:r>
              <a:rPr lang="ru-RU" dirty="0" smtClean="0"/>
              <a:t>Июнь</a:t>
            </a:r>
            <a:r>
              <a:rPr lang="en-US" dirty="0" smtClean="0"/>
              <a:t>: </a:t>
            </a:r>
            <a:r>
              <a:rPr lang="en-US" dirty="0" err="1" smtClean="0"/>
              <a:t>Data@Scale</a:t>
            </a:r>
            <a:r>
              <a:rPr lang="en-US" dirty="0" smtClean="0"/>
              <a:t> </a:t>
            </a:r>
            <a:r>
              <a:rPr lang="ru-RU" dirty="0" smtClean="0"/>
              <a:t>в </a:t>
            </a:r>
            <a:r>
              <a:rPr lang="ru-RU" dirty="0" err="1" smtClean="0"/>
              <a:t>Сиэттле</a:t>
            </a:r>
            <a:endParaRPr lang="en-US" dirty="0" smtClean="0"/>
          </a:p>
          <a:p>
            <a:r>
              <a:rPr lang="ru-RU" dirty="0" smtClean="0"/>
              <a:t>Август: </a:t>
            </a:r>
            <a:r>
              <a:rPr lang="en-US" dirty="0" smtClean="0"/>
              <a:t>Big Data LA</a:t>
            </a:r>
          </a:p>
          <a:p>
            <a:r>
              <a:rPr lang="ru-RU" dirty="0" smtClean="0"/>
              <a:t>Сентябрь: </a:t>
            </a:r>
            <a:r>
              <a:rPr lang="ru-RU" dirty="0" err="1" smtClean="0"/>
              <a:t>Митап</a:t>
            </a:r>
            <a:r>
              <a:rPr lang="ru-RU" dirty="0" smtClean="0"/>
              <a:t> в Сан-Франциско, </a:t>
            </a:r>
            <a:r>
              <a:rPr lang="ru-RU" dirty="0" err="1"/>
              <a:t>в</a:t>
            </a:r>
            <a:r>
              <a:rPr lang="ru-RU" dirty="0" err="1" smtClean="0"/>
              <a:t>ебинар</a:t>
            </a:r>
            <a:r>
              <a:rPr lang="en-US" dirty="0" smtClean="0"/>
              <a:t>, </a:t>
            </a:r>
            <a:r>
              <a:rPr lang="en-US" dirty="0" err="1" smtClean="0"/>
              <a:t>Percona</a:t>
            </a:r>
            <a:r>
              <a:rPr lang="en-US" dirty="0" smtClean="0"/>
              <a:t> Live </a:t>
            </a:r>
            <a:r>
              <a:rPr lang="ru-RU" dirty="0" smtClean="0"/>
              <a:t>в Дублине </a:t>
            </a:r>
            <a:r>
              <a:rPr lang="mr-IN" dirty="0" smtClean="0"/>
              <a:t>–</a:t>
            </a:r>
            <a:r>
              <a:rPr lang="ru-RU" dirty="0" smtClean="0"/>
              <a:t> 6 (!) докладов</a:t>
            </a:r>
          </a:p>
          <a:p>
            <a:r>
              <a:rPr lang="ru-RU" dirty="0" smtClean="0"/>
              <a:t>Октябрь: </a:t>
            </a:r>
            <a:r>
              <a:rPr lang="ru-RU" dirty="0" err="1" smtClean="0"/>
              <a:t>Митап</a:t>
            </a:r>
            <a:r>
              <a:rPr lang="ru-RU" dirty="0" err="1"/>
              <a:t>ы</a:t>
            </a:r>
            <a:r>
              <a:rPr lang="ru-RU" dirty="0" smtClean="0"/>
              <a:t> в Берлине и Пало-Альто</a:t>
            </a:r>
          </a:p>
          <a:p>
            <a:r>
              <a:rPr lang="ru-RU" dirty="0" smtClean="0"/>
              <a:t>Ноябрь: </a:t>
            </a:r>
            <a:r>
              <a:rPr lang="en-US" dirty="0" err="1" smtClean="0"/>
              <a:t>Percona</a:t>
            </a:r>
            <a:r>
              <a:rPr lang="en-US" dirty="0" smtClean="0"/>
              <a:t> University </a:t>
            </a:r>
            <a:r>
              <a:rPr lang="ru-RU" dirty="0" smtClean="0"/>
              <a:t>в Киеве</a:t>
            </a:r>
            <a:r>
              <a:rPr lang="en-US" dirty="0" smtClean="0"/>
              <a:t>, Software Circus </a:t>
            </a:r>
            <a:r>
              <a:rPr lang="ru-RU" dirty="0" smtClean="0"/>
              <a:t>в Амстердаме</a:t>
            </a:r>
          </a:p>
          <a:p>
            <a:r>
              <a:rPr lang="ru-RU" dirty="0" err="1" smtClean="0"/>
              <a:t>Митапы</a:t>
            </a:r>
            <a:r>
              <a:rPr lang="ru-RU" dirty="0" smtClean="0"/>
              <a:t> Яндекса</a:t>
            </a:r>
            <a:r>
              <a:rPr lang="en-US" dirty="0" smtClean="0"/>
              <a:t>, </a:t>
            </a:r>
            <a:r>
              <a:rPr lang="ru-RU" dirty="0" smtClean="0"/>
              <a:t>РИТ, </a:t>
            </a:r>
            <a:r>
              <a:rPr lang="en-US" dirty="0" smtClean="0"/>
              <a:t>HL++</a:t>
            </a:r>
            <a:endParaRPr lang="ru-RU" dirty="0" smtClean="0"/>
          </a:p>
          <a:p>
            <a:r>
              <a:rPr lang="en-US" dirty="0"/>
              <a:t>T</a:t>
            </a:r>
            <a:r>
              <a:rPr lang="en-US" dirty="0" smtClean="0"/>
              <a:t>witter</a:t>
            </a:r>
            <a:r>
              <a:rPr lang="ru-RU" dirty="0" smtClean="0"/>
              <a:t>, </a:t>
            </a:r>
            <a:r>
              <a:rPr lang="en-US" dirty="0" smtClean="0"/>
              <a:t>LinkedIn etc.</a:t>
            </a:r>
          </a:p>
        </p:txBody>
      </p:sp>
    </p:spTree>
    <p:extLst>
      <p:ext uri="{BB962C8B-B14F-4D97-AF65-F5344CB8AC3E}">
        <p14:creationId xmlns:p14="http://schemas.microsoft.com/office/powerpoint/2010/main" val="62211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2017. </a:t>
            </a:r>
            <a:r>
              <a:rPr lang="ru-RU" dirty="0" smtClean="0"/>
              <a:t>Помогаем с </a:t>
            </a:r>
            <a:r>
              <a:rPr lang="en-US" dirty="0" smtClean="0"/>
              <a:t>consideration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dirty="0" err="1" smtClean="0"/>
              <a:t>Бенчмарки</a:t>
            </a:r>
            <a:r>
              <a:rPr lang="ru-RU" dirty="0" smtClean="0"/>
              <a:t>, информационные статьи</a:t>
            </a:r>
            <a:r>
              <a:rPr lang="en-US" dirty="0" smtClean="0"/>
              <a:t> </a:t>
            </a:r>
            <a:r>
              <a:rPr lang="ru-RU" dirty="0" smtClean="0"/>
              <a:t>в блогах</a:t>
            </a:r>
          </a:p>
          <a:p>
            <a:r>
              <a:rPr lang="ru-RU" dirty="0" smtClean="0"/>
              <a:t>Консультации</a:t>
            </a:r>
          </a:p>
          <a:p>
            <a:r>
              <a:rPr lang="ru-RU" dirty="0" smtClean="0"/>
              <a:t>Помощь с </a:t>
            </a:r>
            <a:r>
              <a:rPr lang="en-US" dirty="0" smtClean="0"/>
              <a:t>POC</a:t>
            </a:r>
            <a:endParaRPr lang="ru-RU" dirty="0" smtClean="0"/>
          </a:p>
          <a:p>
            <a:r>
              <a:rPr lang="en-US" dirty="0" err="1" smtClean="0"/>
              <a:t>Altinity</a:t>
            </a:r>
            <a:r>
              <a:rPr lang="en-US" dirty="0" smtClean="0"/>
              <a:t> Demo Appliance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ru-RU" dirty="0" smtClean="0"/>
              <a:t>«все в одном»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82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clickhouse.yandex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560067"/>
            <a:ext cx="8229600" cy="289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972770"/>
            <a:ext cx="9144000" cy="47557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437" y="16213"/>
            <a:ext cx="8229600" cy="952500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www.altinity.com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310353" y="2976866"/>
            <a:ext cx="0" cy="11574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5408431" y="2981139"/>
            <a:ext cx="0" cy="6937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952393" y="3008161"/>
            <a:ext cx="0" cy="2614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486655" y="2057809"/>
            <a:ext cx="6526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 smtClean="0">
                <a:solidFill>
                  <a:schemeClr val="bg1"/>
                </a:solidFill>
              </a:rPr>
              <a:t>ClickHouse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vs</a:t>
            </a:r>
            <a:r>
              <a:rPr lang="en-US" dirty="0" smtClean="0">
                <a:solidFill>
                  <a:schemeClr val="bg1"/>
                </a:solidFill>
              </a:rPr>
              <a:t> Amazon </a:t>
            </a:r>
            <a:r>
              <a:rPr lang="en-US" dirty="0" err="1" smtClean="0">
                <a:solidFill>
                  <a:schemeClr val="bg1"/>
                </a:solidFill>
              </a:rPr>
              <a:t>RedShift</a:t>
            </a:r>
            <a:r>
              <a:rPr lang="en-US" dirty="0" smtClean="0">
                <a:solidFill>
                  <a:schemeClr val="bg1"/>
                </a:solidFill>
              </a:rPr>
              <a:t> benchmark</a:t>
            </a: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Who and Why is using </a:t>
            </a:r>
            <a:r>
              <a:rPr lang="en-US" dirty="0" err="1" smtClean="0">
                <a:solidFill>
                  <a:schemeClr val="bg1"/>
                </a:solidFill>
              </a:rPr>
              <a:t>ClickHouse</a:t>
            </a:r>
            <a:endParaRPr lang="en-US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dirty="0" err="1" smtClean="0">
                <a:solidFill>
                  <a:schemeClr val="bg1"/>
                </a:solidFill>
              </a:rPr>
              <a:t>ClickHouse</a:t>
            </a:r>
            <a:r>
              <a:rPr lang="en-US" dirty="0" smtClean="0">
                <a:solidFill>
                  <a:schemeClr val="bg1"/>
                </a:solidFill>
              </a:rPr>
              <a:t> Digest #1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94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RPM installs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65890" y="4809788"/>
            <a:ext cx="5120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packagecloud.io</a:t>
            </a:r>
            <a:r>
              <a:rPr lang="en-US" dirty="0"/>
              <a:t>/app/</a:t>
            </a:r>
            <a:r>
              <a:rPr lang="en-US" dirty="0" err="1"/>
              <a:t>altinity</a:t>
            </a:r>
            <a:r>
              <a:rPr lang="en-US" dirty="0"/>
              <a:t>/</a:t>
            </a:r>
            <a:r>
              <a:rPr lang="en-US" dirty="0" err="1"/>
              <a:t>clickhouse</a:t>
            </a:r>
            <a:r>
              <a:rPr lang="en-US" dirty="0"/>
              <a:t>/</a:t>
            </a:r>
            <a:r>
              <a:rPr lang="en-US" dirty="0" smtClean="0"/>
              <a:t>stats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350557"/>
            <a:ext cx="8229600" cy="333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7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Это работает!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 smtClean="0"/>
              <a:t>Апрель 2017: </a:t>
            </a:r>
          </a:p>
          <a:p>
            <a:pPr lvl="1"/>
            <a:r>
              <a:rPr lang="ru-RU" dirty="0" smtClean="0"/>
              <a:t>Вы знаете, что такое </a:t>
            </a:r>
            <a:r>
              <a:rPr lang="en-US" dirty="0" err="1" smtClean="0"/>
              <a:t>ClickHouse</a:t>
            </a:r>
            <a:r>
              <a:rPr lang="en-US" dirty="0" smtClean="0"/>
              <a:t>?</a:t>
            </a:r>
            <a:endParaRPr lang="ru-RU" dirty="0" smtClean="0"/>
          </a:p>
          <a:p>
            <a:pPr lvl="1"/>
            <a:r>
              <a:rPr lang="ru-RU" dirty="0" smtClean="0"/>
              <a:t>Нет, а что это?</a:t>
            </a:r>
            <a:endParaRPr lang="en-US" dirty="0" smtClean="0"/>
          </a:p>
          <a:p>
            <a:r>
              <a:rPr lang="ru-RU" dirty="0" smtClean="0"/>
              <a:t>Ноябрь 2017: </a:t>
            </a:r>
          </a:p>
          <a:p>
            <a:pPr lvl="1"/>
            <a:r>
              <a:rPr lang="ru-RU" dirty="0" smtClean="0"/>
              <a:t>Мы собираемся сделать проект на </a:t>
            </a:r>
            <a:r>
              <a:rPr lang="en-US" dirty="0" err="1" smtClean="0"/>
              <a:t>ClickHouse</a:t>
            </a:r>
            <a:r>
              <a:rPr lang="ru-RU" dirty="0" smtClean="0"/>
              <a:t>, не могли бы вы помочь?</a:t>
            </a:r>
          </a:p>
          <a:p>
            <a:pPr lvl="1"/>
            <a:r>
              <a:rPr lang="ru-RU" dirty="0" smtClean="0"/>
              <a:t>Конечно!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05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Целевая аудитория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645" y="1245942"/>
            <a:ext cx="4824034" cy="446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7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Зачем?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 smtClean="0"/>
              <a:t>Производительность</a:t>
            </a:r>
          </a:p>
          <a:p>
            <a:pPr lvl="1"/>
            <a:r>
              <a:rPr lang="ru-RU" dirty="0" smtClean="0"/>
              <a:t>Там, где другое не работает</a:t>
            </a:r>
            <a:r>
              <a:rPr lang="en-US" dirty="0" smtClean="0"/>
              <a:t> </a:t>
            </a:r>
            <a:r>
              <a:rPr lang="ru-RU" dirty="0" smtClean="0"/>
              <a:t>или работает плохо</a:t>
            </a:r>
          </a:p>
          <a:p>
            <a:r>
              <a:rPr lang="ru-RU" dirty="0" smtClean="0"/>
              <a:t>Стоимость масштабирования</a:t>
            </a:r>
          </a:p>
          <a:p>
            <a:pPr lvl="1"/>
            <a:r>
              <a:rPr lang="ru-RU" dirty="0" smtClean="0"/>
              <a:t>Работает, но масштабировать дорого </a:t>
            </a:r>
            <a:r>
              <a:rPr lang="en-US" dirty="0" smtClean="0"/>
              <a:t>(</a:t>
            </a:r>
            <a:r>
              <a:rPr lang="en-US" dirty="0" err="1" smtClean="0"/>
              <a:t>Vertica</a:t>
            </a:r>
            <a:r>
              <a:rPr lang="en-US" dirty="0"/>
              <a:t>)</a:t>
            </a:r>
            <a:endParaRPr lang="ru-RU" dirty="0" smtClean="0"/>
          </a:p>
          <a:p>
            <a:r>
              <a:rPr lang="ru-RU" dirty="0" smtClean="0"/>
              <a:t>Операционная стоимость</a:t>
            </a:r>
            <a:endParaRPr lang="en-US" dirty="0" smtClean="0"/>
          </a:p>
          <a:p>
            <a:pPr lvl="1"/>
            <a:r>
              <a:rPr lang="ru-RU" dirty="0" smtClean="0"/>
              <a:t>Работает, но хотелось бы подешевле (</a:t>
            </a:r>
            <a:r>
              <a:rPr lang="en-US" dirty="0" err="1" smtClean="0"/>
              <a:t>RedShift</a:t>
            </a:r>
            <a:r>
              <a:rPr lang="en-US" dirty="0" smtClean="0"/>
              <a:t>, Google </a:t>
            </a:r>
            <a:r>
              <a:rPr lang="en-US" dirty="0" err="1" smtClean="0"/>
              <a:t>BigQuery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24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Когда?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err="1" smtClean="0"/>
              <a:t>Стартапы</a:t>
            </a:r>
            <a:r>
              <a:rPr lang="ru-RU" dirty="0" smtClean="0"/>
              <a:t>, поиск оптимальной платформы</a:t>
            </a:r>
          </a:p>
          <a:p>
            <a:r>
              <a:rPr lang="ru-RU" dirty="0" smtClean="0"/>
              <a:t>Небольшие и средние компании, решающие проблемы производительности или стоимости</a:t>
            </a:r>
          </a:p>
          <a:p>
            <a:r>
              <a:rPr lang="ru-RU" dirty="0" smtClean="0"/>
              <a:t>Новые проекты в больших компаниях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66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Где?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2655"/>
            <a:ext cx="8229600" cy="3771636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AdTech</a:t>
            </a:r>
            <a:r>
              <a:rPr lang="en-US" dirty="0" smtClean="0"/>
              <a:t>, </a:t>
            </a:r>
            <a:r>
              <a:rPr lang="ru-RU" dirty="0" smtClean="0"/>
              <a:t>анализ </a:t>
            </a:r>
            <a:r>
              <a:rPr lang="en-US" dirty="0" smtClean="0"/>
              <a:t>RTB, </a:t>
            </a:r>
            <a:r>
              <a:rPr lang="ru-RU" dirty="0" smtClean="0"/>
              <a:t>показов, кликов и т.д.</a:t>
            </a:r>
          </a:p>
          <a:p>
            <a:r>
              <a:rPr lang="ru-RU" dirty="0" smtClean="0"/>
              <a:t>Анализ операционных логов</a:t>
            </a:r>
            <a:endParaRPr lang="en-US" dirty="0" smtClean="0"/>
          </a:p>
          <a:p>
            <a:r>
              <a:rPr lang="ru-RU" dirty="0" smtClean="0"/>
              <a:t>Телеком, </a:t>
            </a:r>
            <a:r>
              <a:rPr lang="en-US" dirty="0" smtClean="0"/>
              <a:t>CDR storage</a:t>
            </a:r>
            <a:endParaRPr lang="ru-RU" dirty="0" smtClean="0"/>
          </a:p>
          <a:p>
            <a:r>
              <a:rPr lang="ru-RU" dirty="0" smtClean="0"/>
              <a:t>Финансовый анализ</a:t>
            </a:r>
          </a:p>
          <a:p>
            <a:r>
              <a:rPr lang="en-US" dirty="0" smtClean="0"/>
              <a:t>Data Science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56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Кто 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Директор по разработке в </a:t>
            </a:r>
            <a:r>
              <a:rPr lang="en-US" dirty="0" err="1" smtClean="0"/>
              <a:t>LifeStreet</a:t>
            </a:r>
            <a:endParaRPr lang="en-US" dirty="0" smtClean="0"/>
          </a:p>
          <a:p>
            <a:r>
              <a:rPr lang="ru-RU" dirty="0" smtClean="0"/>
              <a:t>Соучредитель </a:t>
            </a:r>
            <a:r>
              <a:rPr lang="en-US" dirty="0" err="1" smtClean="0"/>
              <a:t>Altinity</a:t>
            </a:r>
            <a:endParaRPr lang="ru-RU" dirty="0" smtClean="0"/>
          </a:p>
          <a:p>
            <a:r>
              <a:rPr lang="ru-RU" dirty="0" smtClean="0"/>
              <a:t>Евангелист </a:t>
            </a:r>
            <a:r>
              <a:rPr lang="en-US" dirty="0" err="1"/>
              <a:t>ClickHouse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51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1616178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 smtClean="0"/>
              <a:t>Единство места, времени и действия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491" y="3123580"/>
            <a:ext cx="2351024" cy="19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7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 использования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73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64755"/>
            <a:ext cx="9144000" cy="475024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133318"/>
            <a:ext cx="8229600" cy="952500"/>
          </a:xfrm>
        </p:spPr>
        <p:txBody>
          <a:bodyPr/>
          <a:lstStyle/>
          <a:p>
            <a:r>
              <a:rPr lang="en-US" dirty="0" err="1" smtClean="0"/>
              <a:t>CloudFlare</a:t>
            </a:r>
            <a:r>
              <a:rPr lang="ru-RU" dirty="0" smtClean="0"/>
              <a:t> (США)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8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CloudFlare</a:t>
            </a:r>
            <a:r>
              <a:rPr lang="en-US" dirty="0" smtClean="0"/>
              <a:t>. </a:t>
            </a:r>
            <a:r>
              <a:rPr lang="ru-RU" dirty="0"/>
              <a:t>Т</a:t>
            </a:r>
            <a:r>
              <a:rPr lang="ru-RU" dirty="0" smtClean="0"/>
              <a:t>ребования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 smtClean="0"/>
              <a:t>Многомерный анализ </a:t>
            </a:r>
            <a:r>
              <a:rPr lang="en-US" dirty="0" smtClean="0"/>
              <a:t>(20+ </a:t>
            </a:r>
            <a:r>
              <a:rPr lang="ru-RU" dirty="0" smtClean="0"/>
              <a:t>измерений</a:t>
            </a:r>
            <a:r>
              <a:rPr lang="en-US" dirty="0" smtClean="0"/>
              <a:t>)</a:t>
            </a:r>
          </a:p>
          <a:p>
            <a:r>
              <a:rPr lang="ru-RU" dirty="0" smtClean="0"/>
              <a:t>Сложные </a:t>
            </a:r>
            <a:r>
              <a:rPr lang="en-US" dirty="0" smtClean="0"/>
              <a:t>Ad-Hoc </a:t>
            </a:r>
            <a:r>
              <a:rPr lang="ru-RU" dirty="0" smtClean="0"/>
              <a:t>запросы</a:t>
            </a:r>
            <a:endParaRPr lang="en-US" dirty="0" smtClean="0"/>
          </a:p>
          <a:p>
            <a:r>
              <a:rPr lang="ru-RU" dirty="0" smtClean="0"/>
              <a:t>Справляться с нагрузкой</a:t>
            </a:r>
            <a:r>
              <a:rPr lang="en-US" dirty="0" smtClean="0"/>
              <a:t> (1-3M</a:t>
            </a:r>
            <a:r>
              <a:rPr lang="ru-RU" dirty="0" smtClean="0"/>
              <a:t> запросов</a:t>
            </a:r>
            <a:r>
              <a:rPr lang="en-US" dirty="0" smtClean="0"/>
              <a:t>/</a:t>
            </a:r>
            <a:r>
              <a:rPr lang="ru-RU" dirty="0" smtClean="0"/>
              <a:t>с</a:t>
            </a:r>
            <a:r>
              <a:rPr lang="en-US" dirty="0" smtClean="0"/>
              <a:t>)</a:t>
            </a:r>
          </a:p>
          <a:p>
            <a:r>
              <a:rPr lang="ru-RU" dirty="0" smtClean="0"/>
              <a:t>Агрегация для долговременного хранения</a:t>
            </a:r>
            <a:endParaRPr lang="en-US" dirty="0" smtClean="0"/>
          </a:p>
          <a:p>
            <a:r>
              <a:rPr lang="en-US" dirty="0" smtClean="0"/>
              <a:t>HA/FO</a:t>
            </a:r>
          </a:p>
        </p:txBody>
      </p:sp>
    </p:spTree>
    <p:extLst>
      <p:ext uri="{BB962C8B-B14F-4D97-AF65-F5344CB8AC3E}">
        <p14:creationId xmlns:p14="http://schemas.microsoft.com/office/powerpoint/2010/main" val="261462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CloudFlare</a:t>
            </a:r>
            <a:r>
              <a:rPr lang="en-US" dirty="0" smtClean="0"/>
              <a:t>. </a:t>
            </a:r>
            <a:r>
              <a:rPr lang="ru-RU" dirty="0" smtClean="0"/>
              <a:t>Пробовали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Kafka + Go + </a:t>
            </a:r>
            <a:r>
              <a:rPr lang="en-US" dirty="0" err="1" smtClean="0"/>
              <a:t>Citus</a:t>
            </a:r>
            <a:endParaRPr lang="en-US" dirty="0" smtClean="0"/>
          </a:p>
          <a:p>
            <a:r>
              <a:rPr lang="en-US" dirty="0" smtClean="0"/>
              <a:t>Kafka + Spark Streaming</a:t>
            </a:r>
          </a:p>
          <a:p>
            <a:r>
              <a:rPr lang="en-US" dirty="0" smtClean="0"/>
              <a:t>Kafka + </a:t>
            </a:r>
            <a:r>
              <a:rPr lang="en-US" dirty="0" err="1" smtClean="0"/>
              <a:t>Flink</a:t>
            </a:r>
            <a:endParaRPr lang="en-US" dirty="0" smtClean="0"/>
          </a:p>
          <a:p>
            <a:r>
              <a:rPr lang="en-US" dirty="0" smtClean="0"/>
              <a:t>Kafka + Druid</a:t>
            </a:r>
          </a:p>
          <a:p>
            <a:r>
              <a:rPr lang="en-US" dirty="0" smtClean="0"/>
              <a:t>Kafka + </a:t>
            </a:r>
            <a:r>
              <a:rPr lang="en-US" dirty="0" err="1" smtClean="0"/>
              <a:t>ClickHouse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26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"/>
            <a:ext cx="9144000" cy="5693081"/>
          </a:xfrm>
        </p:spPr>
      </p:pic>
    </p:spTree>
    <p:extLst>
      <p:ext uri="{BB962C8B-B14F-4D97-AF65-F5344CB8AC3E}">
        <p14:creationId xmlns:p14="http://schemas.microsoft.com/office/powerpoint/2010/main" val="243349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CloudFlar</a:t>
            </a:r>
            <a:r>
              <a:rPr lang="en-US" dirty="0" err="1"/>
              <a:t>e</a:t>
            </a:r>
            <a:r>
              <a:rPr lang="en-US" dirty="0" smtClean="0"/>
              <a:t>. </a:t>
            </a:r>
            <a:r>
              <a:rPr lang="ru-RU" dirty="0" smtClean="0"/>
              <a:t>Сейчас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473992" cy="3771636"/>
          </a:xfrm>
        </p:spPr>
        <p:txBody>
          <a:bodyPr/>
          <a:lstStyle/>
          <a:p>
            <a:r>
              <a:rPr lang="ru-RU" dirty="0" smtClean="0"/>
              <a:t>33 сервера </a:t>
            </a:r>
            <a:r>
              <a:rPr lang="en-US" dirty="0" err="1" smtClean="0"/>
              <a:t>ClickHouse</a:t>
            </a:r>
            <a:endParaRPr lang="en-US" dirty="0" smtClean="0"/>
          </a:p>
          <a:p>
            <a:r>
              <a:rPr lang="en-US" dirty="0" err="1" smtClean="0"/>
              <a:t>TinyLog</a:t>
            </a:r>
            <a:r>
              <a:rPr lang="en-US" dirty="0" smtClean="0"/>
              <a:t>-&gt;</a:t>
            </a:r>
            <a:r>
              <a:rPr lang="en-US" dirty="0" err="1" smtClean="0"/>
              <a:t>MergeTree</a:t>
            </a:r>
            <a:r>
              <a:rPr lang="en-US" dirty="0" smtClean="0"/>
              <a:t>-&gt;</a:t>
            </a:r>
            <a:r>
              <a:rPr lang="en-US" dirty="0" err="1" smtClean="0"/>
              <a:t>AggregatingMergeTree</a:t>
            </a:r>
            <a:endParaRPr lang="en-US" dirty="0" smtClean="0"/>
          </a:p>
          <a:p>
            <a:r>
              <a:rPr lang="en-US" dirty="0" smtClean="0"/>
              <a:t>8M+ row/sec </a:t>
            </a:r>
            <a:r>
              <a:rPr lang="ru-RU" dirty="0" smtClean="0"/>
              <a:t>вставка</a:t>
            </a:r>
            <a:endParaRPr lang="en-US" dirty="0" smtClean="0"/>
          </a:p>
          <a:p>
            <a:r>
              <a:rPr lang="en-US" dirty="0" smtClean="0"/>
              <a:t>12 </a:t>
            </a:r>
            <a:r>
              <a:rPr lang="ru-RU" dirty="0" smtClean="0"/>
              <a:t>триллионов строк!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57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CloudFlar</a:t>
            </a:r>
            <a:r>
              <a:rPr lang="en-US" dirty="0" err="1"/>
              <a:t>e</a:t>
            </a:r>
            <a:r>
              <a:rPr lang="en-US" dirty="0" smtClean="0"/>
              <a:t>. </a:t>
            </a:r>
            <a:r>
              <a:rPr lang="ru-RU" dirty="0" smtClean="0"/>
              <a:t>Вклад в </a:t>
            </a:r>
            <a:r>
              <a:rPr lang="en-US" dirty="0" smtClean="0"/>
              <a:t>community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473992" cy="3771636"/>
          </a:xfrm>
        </p:spPr>
        <p:txBody>
          <a:bodyPr/>
          <a:lstStyle/>
          <a:p>
            <a:r>
              <a:rPr lang="ru-RU" dirty="0" smtClean="0"/>
              <a:t>Улучшения в </a:t>
            </a:r>
            <a:r>
              <a:rPr lang="ru-RU" dirty="0" err="1" smtClean="0"/>
              <a:t>нативный</a:t>
            </a:r>
            <a:r>
              <a:rPr lang="ru-RU" dirty="0" smtClean="0"/>
              <a:t> </a:t>
            </a:r>
            <a:r>
              <a:rPr lang="en-US" dirty="0" smtClean="0"/>
              <a:t>Go-driver</a:t>
            </a:r>
          </a:p>
          <a:p>
            <a:r>
              <a:rPr lang="en-US" dirty="0" smtClean="0"/>
              <a:t>Kafka engine</a:t>
            </a:r>
          </a:p>
          <a:p>
            <a:r>
              <a:rPr lang="en-US" dirty="0" err="1" smtClean="0"/>
              <a:t>Grafana</a:t>
            </a:r>
            <a:r>
              <a:rPr lang="en-US" dirty="0" smtClean="0"/>
              <a:t> plug-in</a:t>
            </a:r>
          </a:p>
          <a:p>
            <a:r>
              <a:rPr lang="ru-RU" dirty="0" smtClean="0"/>
              <a:t>Несколько пул-</a:t>
            </a:r>
            <a:r>
              <a:rPr lang="ru-RU" dirty="0" err="1" smtClean="0"/>
              <a:t>реквестов</a:t>
            </a:r>
            <a:r>
              <a:rPr lang="ru-RU" dirty="0" smtClean="0"/>
              <a:t> с </a:t>
            </a:r>
            <a:r>
              <a:rPr lang="ru-RU" dirty="0" err="1" smtClean="0"/>
              <a:t>фичами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92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CloudFlare</a:t>
            </a:r>
            <a:r>
              <a:rPr lang="ru-RU" dirty="0" smtClean="0"/>
              <a:t>. Детали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https://blog.cloudflare.com/how-cloudflare-analyzes-1m-dns-queries-per-second</a:t>
            </a:r>
            <a:r>
              <a:rPr lang="en-US" sz="2400" dirty="0" smtClean="0">
                <a:hlinkClick r:id="rId2"/>
              </a:rPr>
              <a:t>/</a:t>
            </a:r>
            <a:endParaRPr lang="ru-RU" sz="2400" dirty="0" smtClean="0"/>
          </a:p>
          <a:p>
            <a:r>
              <a:rPr lang="en-US" sz="2400" dirty="0">
                <a:hlinkClick r:id="rId3"/>
              </a:rPr>
              <a:t>https://www.percona.com/live/e17/sessions/how-cloudflare-analyzes-1m-dns-queries-per-</a:t>
            </a:r>
            <a:r>
              <a:rPr lang="en-US" sz="2400" dirty="0" smtClean="0">
                <a:hlinkClick r:id="rId3"/>
              </a:rPr>
              <a:t>second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72343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Операционные </a:t>
            </a:r>
            <a:r>
              <a:rPr lang="ru-RU" dirty="0" err="1" smtClean="0"/>
              <a:t>логи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2933400"/>
          </a:xfrm>
        </p:spPr>
        <p:txBody>
          <a:bodyPr/>
          <a:lstStyle/>
          <a:p>
            <a:r>
              <a:rPr lang="en-US" dirty="0" err="1" smtClean="0"/>
              <a:t>Percona</a:t>
            </a:r>
            <a:r>
              <a:rPr lang="ru-RU" dirty="0" smtClean="0"/>
              <a:t> </a:t>
            </a:r>
            <a:r>
              <a:rPr lang="en-US" dirty="0" smtClean="0"/>
              <a:t>(C</a:t>
            </a:r>
            <a:r>
              <a:rPr lang="ru-RU" dirty="0" smtClean="0"/>
              <a:t>ША)</a:t>
            </a:r>
            <a:endParaRPr lang="en-US" dirty="0" smtClean="0"/>
          </a:p>
          <a:p>
            <a:r>
              <a:rPr lang="en-US" dirty="0" err="1" smtClean="0"/>
              <a:t>InfiniDat</a:t>
            </a:r>
            <a:r>
              <a:rPr lang="ru-RU" dirty="0" smtClean="0"/>
              <a:t> (США)</a:t>
            </a:r>
            <a:endParaRPr lang="en-US" dirty="0" smtClean="0"/>
          </a:p>
          <a:p>
            <a:r>
              <a:rPr lang="en-US" dirty="0" smtClean="0"/>
              <a:t>Log management company A (</a:t>
            </a:r>
            <a:r>
              <a:rPr lang="ru-RU" dirty="0" smtClean="0"/>
              <a:t>США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733" y="3985442"/>
            <a:ext cx="2120900" cy="9101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9269" y="3985442"/>
            <a:ext cx="1092200" cy="91016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1378190" y="3478819"/>
            <a:ext cx="2175373" cy="1778813"/>
          </a:xfrm>
          <a:prstGeom prst="line">
            <a:avLst/>
          </a:prstGeom>
          <a:ln w="76200" cmpd="tri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026884" y="3671965"/>
            <a:ext cx="2881750" cy="1585667"/>
          </a:xfrm>
          <a:prstGeom prst="line">
            <a:avLst/>
          </a:prstGeom>
          <a:ln w="76200" cmpd="tri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907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544044">
            <a:off x="377356" y="879920"/>
            <a:ext cx="4648200" cy="3215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66090">
            <a:off x="3789651" y="2868087"/>
            <a:ext cx="3737356" cy="2667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869" y="381000"/>
            <a:ext cx="3984356" cy="287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61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1"/>
            <a:ext cx="9143999" cy="571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2527" y="1494056"/>
            <a:ext cx="611909" cy="50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2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Company B</a:t>
            </a:r>
            <a:r>
              <a:rPr lang="ru-RU" dirty="0" smtClean="0"/>
              <a:t> (Канада)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555062" cy="3771636"/>
          </a:xfrm>
        </p:spPr>
        <p:txBody>
          <a:bodyPr>
            <a:normAutofit fontScale="92500"/>
          </a:bodyPr>
          <a:lstStyle/>
          <a:p>
            <a:r>
              <a:rPr lang="ru-RU" dirty="0" smtClean="0"/>
              <a:t>Анализ корреляций изменений котировок акций</a:t>
            </a:r>
          </a:p>
          <a:p>
            <a:r>
              <a:rPr lang="ru-RU" dirty="0" smtClean="0"/>
              <a:t>5000 символов (акций)</a:t>
            </a:r>
            <a:endParaRPr lang="en-US" dirty="0" smtClean="0"/>
          </a:p>
          <a:p>
            <a:r>
              <a:rPr lang="ru-RU" dirty="0" smtClean="0"/>
              <a:t>Котировки каждые 100мс</a:t>
            </a:r>
          </a:p>
          <a:p>
            <a:r>
              <a:rPr lang="ru-RU" dirty="0" smtClean="0"/>
              <a:t>Данные за 10 лет</a:t>
            </a:r>
            <a:endParaRPr lang="en-US" dirty="0"/>
          </a:p>
        </p:txBody>
      </p:sp>
      <p:sp>
        <p:nvSpPr>
          <p:cNvPr id="4" name="Right Brace 3"/>
          <p:cNvSpPr/>
          <p:nvPr/>
        </p:nvSpPr>
        <p:spPr>
          <a:xfrm>
            <a:off x="5607324" y="2823724"/>
            <a:ext cx="310767" cy="191851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23447" y="3215532"/>
            <a:ext cx="2567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~ 100 </a:t>
            </a:r>
            <a:r>
              <a:rPr lang="ru-RU" sz="2400" dirty="0" smtClean="0"/>
              <a:t>миллиардов строк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215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67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9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Company B. </a:t>
            </a:r>
            <a:r>
              <a:rPr lang="ru-RU" dirty="0"/>
              <a:t>Ч</a:t>
            </a:r>
            <a:r>
              <a:rPr lang="ru-RU" dirty="0" smtClean="0"/>
              <a:t>то </a:t>
            </a:r>
            <a:r>
              <a:rPr lang="ru-RU" dirty="0" smtClean="0"/>
              <a:t>они делают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237374"/>
          </a:xfrm>
        </p:spPr>
        <p:txBody>
          <a:bodyPr>
            <a:normAutofit fontScale="85000" lnSpcReduction="20000"/>
          </a:bodyPr>
          <a:lstStyle/>
          <a:p>
            <a:r>
              <a:rPr lang="ru-RU" dirty="0" smtClean="0"/>
              <a:t>Акции </a:t>
            </a:r>
            <a:r>
              <a:rPr lang="en-US" dirty="0" smtClean="0"/>
              <a:t>S(1)..S(N), N=5000</a:t>
            </a:r>
          </a:p>
          <a:p>
            <a:r>
              <a:rPr lang="ru-RU" dirty="0" smtClean="0"/>
              <a:t>временной ряд Т(1)</a:t>
            </a:r>
            <a:r>
              <a:rPr lang="mr-IN" dirty="0" smtClean="0"/>
              <a:t>…</a:t>
            </a:r>
            <a:r>
              <a:rPr lang="en-US" dirty="0" smtClean="0"/>
              <a:t>T(M), M=63M (</a:t>
            </a:r>
            <a:r>
              <a:rPr lang="ru-RU" dirty="0" smtClean="0"/>
              <a:t>два года, сек)</a:t>
            </a:r>
            <a:endParaRPr lang="en-US" dirty="0" smtClean="0"/>
          </a:p>
          <a:p>
            <a:r>
              <a:rPr lang="en-US" dirty="0" err="1" smtClean="0"/>
              <a:t>log_return</a:t>
            </a:r>
            <a:r>
              <a:rPr lang="ru-RU" dirty="0" smtClean="0"/>
              <a:t>(</a:t>
            </a:r>
            <a:r>
              <a:rPr lang="en-US" dirty="0" smtClean="0"/>
              <a:t>n)(m) = </a:t>
            </a:r>
            <a:r>
              <a:rPr lang="en-US" dirty="0" err="1" smtClean="0"/>
              <a:t>runningDifference</a:t>
            </a:r>
            <a:r>
              <a:rPr lang="en-US" dirty="0" smtClean="0"/>
              <a:t>(log(price(n)))</a:t>
            </a:r>
            <a:endParaRPr lang="ru-RU" dirty="0" smtClean="0"/>
          </a:p>
          <a:p>
            <a:r>
              <a:rPr lang="en-US" dirty="0" err="1"/>
              <a:t>c</a:t>
            </a:r>
            <a:r>
              <a:rPr lang="en-US" dirty="0" err="1" smtClean="0"/>
              <a:t>orr</a:t>
            </a:r>
            <a:r>
              <a:rPr lang="en-US" dirty="0" smtClean="0"/>
              <a:t>(n1,n2) = </a:t>
            </a:r>
            <a:r>
              <a:rPr lang="en-US" dirty="0" err="1" smtClean="0"/>
              <a:t>corr</a:t>
            </a:r>
            <a:r>
              <a:rPr lang="en-US" dirty="0" smtClean="0"/>
              <a:t>(</a:t>
            </a:r>
            <a:r>
              <a:rPr lang="en-US" dirty="0" err="1" smtClean="0"/>
              <a:t>log_return</a:t>
            </a:r>
            <a:r>
              <a:rPr lang="en-US" dirty="0" smtClean="0"/>
              <a:t>(n1),</a:t>
            </a:r>
            <a:r>
              <a:rPr lang="en-US" dirty="0" err="1" smtClean="0"/>
              <a:t>log_return</a:t>
            </a:r>
            <a:r>
              <a:rPr lang="en-US" dirty="0" smtClean="0"/>
              <a:t>(n2))</a:t>
            </a:r>
          </a:p>
          <a:p>
            <a:r>
              <a:rPr lang="ru-RU" dirty="0" smtClean="0"/>
              <a:t>Для каждой пары</a:t>
            </a:r>
            <a:r>
              <a:rPr lang="en-US" dirty="0" smtClean="0"/>
              <a:t> </a:t>
            </a:r>
            <a:r>
              <a:rPr lang="ru-RU" dirty="0" smtClean="0"/>
              <a:t>(</a:t>
            </a:r>
            <a:r>
              <a:rPr lang="en-US" dirty="0" smtClean="0"/>
              <a:t>n1,n2</a:t>
            </a:r>
            <a:r>
              <a:rPr lang="ru-RU" dirty="0" smtClean="0"/>
              <a:t>)</a:t>
            </a:r>
            <a:r>
              <a:rPr lang="en-US" dirty="0" smtClean="0"/>
              <a:t>, </a:t>
            </a:r>
            <a:r>
              <a:rPr lang="ru-RU" dirty="0" smtClean="0"/>
              <a:t>то есть 12</a:t>
            </a:r>
            <a:r>
              <a:rPr lang="en-US" dirty="0" smtClean="0"/>
              <a:t>.5M </a:t>
            </a:r>
            <a:r>
              <a:rPr lang="ru-RU" dirty="0" smtClean="0"/>
              <a:t>пар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19820205">
            <a:off x="1671200" y="2703158"/>
            <a:ext cx="6013711" cy="64633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none" rtlCol="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r>
              <a:rPr lang="ru-RU" sz="3600" b="1" i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Arial Black"/>
                <a:cs typeface="Arial Black"/>
              </a:rPr>
              <a:t>Успеть за 60 часов</a:t>
            </a:r>
            <a:endParaRPr lang="en-US" sz="3600" b="1" i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Arial Black"/>
              <a:cs typeface="Arial Black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63900" y="4570874"/>
            <a:ext cx="2603500" cy="857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2726788" y="4529129"/>
            <a:ext cx="3140615" cy="10341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9820205">
            <a:off x="1652987" y="2650337"/>
            <a:ext cx="6291656" cy="64633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none" rtlCol="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r>
              <a:rPr lang="ru-RU" sz="3600" b="1" i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Arial Black"/>
                <a:cs typeface="Arial Black"/>
              </a:rPr>
              <a:t>Успеть за 60 секунд</a:t>
            </a:r>
            <a:endParaRPr lang="en-US" sz="3600" b="1" i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82746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3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"/>
                            </p:stCondLst>
                            <p:childTnLst>
                              <p:par>
                                <p:cTn id="2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9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Company B. </a:t>
            </a:r>
            <a:r>
              <a:rPr lang="ru-RU" dirty="0"/>
              <a:t>К</a:t>
            </a:r>
            <a:r>
              <a:rPr lang="ru-RU" dirty="0" smtClean="0"/>
              <a:t>ак </a:t>
            </a:r>
            <a:r>
              <a:rPr lang="ru-RU" dirty="0" smtClean="0"/>
              <a:t>они это делают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 smtClean="0"/>
              <a:t>Исходные данные распределены по </a:t>
            </a:r>
            <a:r>
              <a:rPr lang="en-US" dirty="0" smtClean="0"/>
              <a:t>N c</a:t>
            </a:r>
            <a:r>
              <a:rPr lang="ru-RU" dirty="0" err="1" smtClean="0"/>
              <a:t>ерверам</a:t>
            </a:r>
            <a:r>
              <a:rPr lang="en-US" dirty="0" smtClean="0"/>
              <a:t>, </a:t>
            </a:r>
            <a:r>
              <a:rPr lang="ru-RU" dirty="0" smtClean="0"/>
              <a:t>таблица 30 колонок</a:t>
            </a:r>
          </a:p>
          <a:p>
            <a:r>
              <a:rPr lang="ru-RU" dirty="0" smtClean="0"/>
              <a:t>Подсчет </a:t>
            </a:r>
            <a:r>
              <a:rPr lang="en-US" dirty="0" err="1" smtClean="0"/>
              <a:t>log_return</a:t>
            </a:r>
            <a:r>
              <a:rPr lang="ru-RU" dirty="0" smtClean="0"/>
              <a:t> по всем акциям на каждом сервере</a:t>
            </a:r>
            <a:r>
              <a:rPr lang="en-US" dirty="0" smtClean="0"/>
              <a:t>: (timestamp, Array[String], Array[Float32])</a:t>
            </a:r>
            <a:endParaRPr lang="ru-RU" dirty="0" smtClean="0"/>
          </a:p>
          <a:p>
            <a:r>
              <a:rPr lang="ru-RU" dirty="0" smtClean="0"/>
              <a:t>Распределение вычислений корреляций по всем серверам (скриптом)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35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Company B. </a:t>
            </a:r>
            <a:r>
              <a:rPr lang="ru-RU" dirty="0"/>
              <a:t>С</a:t>
            </a:r>
            <a:r>
              <a:rPr lang="ru-RU" dirty="0" smtClean="0"/>
              <a:t>ейчас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4254"/>
            <a:ext cx="8229600" cy="3771636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2 </a:t>
            </a:r>
            <a:r>
              <a:rPr lang="ru-RU" dirty="0" smtClean="0"/>
              <a:t>года, 5000 акций:</a:t>
            </a:r>
            <a:endParaRPr lang="en-US" dirty="0" smtClean="0"/>
          </a:p>
          <a:p>
            <a:pPr lvl="1"/>
            <a:r>
              <a:rPr lang="ru-RU" dirty="0" smtClean="0"/>
              <a:t>Вычисление</a:t>
            </a:r>
            <a:r>
              <a:rPr lang="en-US" dirty="0" smtClean="0"/>
              <a:t> </a:t>
            </a:r>
            <a:r>
              <a:rPr lang="en-US" dirty="0" err="1" smtClean="0"/>
              <a:t>log_return</a:t>
            </a:r>
            <a:r>
              <a:rPr lang="en-US" dirty="0" smtClean="0"/>
              <a:t>: </a:t>
            </a:r>
            <a:r>
              <a:rPr lang="en-US" dirty="0"/>
              <a:t>~</a:t>
            </a:r>
            <a:r>
              <a:rPr lang="en-US" dirty="0" smtClean="0"/>
              <a:t>1 </a:t>
            </a:r>
            <a:r>
              <a:rPr lang="ru-RU" dirty="0" smtClean="0"/>
              <a:t>час</a:t>
            </a:r>
            <a:endParaRPr lang="en-US" dirty="0"/>
          </a:p>
          <a:p>
            <a:pPr lvl="1"/>
            <a:r>
              <a:rPr lang="ru-RU" dirty="0" err="1" smtClean="0"/>
              <a:t>Заворачивание</a:t>
            </a:r>
            <a:r>
              <a:rPr lang="ru-RU" dirty="0" smtClean="0"/>
              <a:t> в массивы</a:t>
            </a:r>
            <a:r>
              <a:rPr lang="en-US" dirty="0" smtClean="0"/>
              <a:t>: ~ 1</a:t>
            </a:r>
            <a:r>
              <a:rPr lang="ru-RU" dirty="0" smtClean="0"/>
              <a:t> час</a:t>
            </a:r>
            <a:endParaRPr lang="en-US" dirty="0"/>
          </a:p>
          <a:p>
            <a:pPr lvl="1"/>
            <a:r>
              <a:rPr lang="ru-RU" dirty="0" smtClean="0"/>
              <a:t>Вычисление корреляций</a:t>
            </a:r>
            <a:r>
              <a:rPr lang="en-US" dirty="0" smtClean="0"/>
              <a:t>: </a:t>
            </a:r>
            <a:r>
              <a:rPr lang="en-US" dirty="0"/>
              <a:t>~3 </a:t>
            </a:r>
            <a:r>
              <a:rPr lang="ru-RU" dirty="0" smtClean="0"/>
              <a:t>дня</a:t>
            </a:r>
          </a:p>
          <a:p>
            <a:pPr lvl="2"/>
            <a:r>
              <a:rPr lang="ru-RU" dirty="0" smtClean="0"/>
              <a:t>12</a:t>
            </a:r>
            <a:r>
              <a:rPr lang="en-US" dirty="0" smtClean="0"/>
              <a:t>,5M </a:t>
            </a:r>
            <a:r>
              <a:rPr lang="ru-RU" dirty="0" smtClean="0"/>
              <a:t>за 3 дня = 48 за секунду</a:t>
            </a:r>
            <a:endParaRPr lang="en-US" dirty="0"/>
          </a:p>
          <a:p>
            <a:r>
              <a:rPr lang="ru-RU" dirty="0" smtClean="0"/>
              <a:t>Всего 3 быстрых сервера, легко расширить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34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Company C</a:t>
            </a:r>
            <a:r>
              <a:rPr lang="ru-RU" dirty="0" smtClean="0"/>
              <a:t> (США)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406434" cy="3771636"/>
          </a:xfrm>
        </p:spPr>
        <p:txBody>
          <a:bodyPr/>
          <a:lstStyle/>
          <a:p>
            <a:r>
              <a:rPr lang="ru-RU" dirty="0" smtClean="0"/>
              <a:t>Офлайн связывание (</a:t>
            </a:r>
            <a:r>
              <a:rPr lang="en-US" dirty="0" smtClean="0"/>
              <a:t>attribution)</a:t>
            </a:r>
            <a:r>
              <a:rPr lang="ru-RU" dirty="0" smtClean="0"/>
              <a:t> транзакций</a:t>
            </a:r>
          </a:p>
          <a:p>
            <a:r>
              <a:rPr lang="ru-RU" dirty="0" smtClean="0"/>
              <a:t>Моделирование разных моделей связывания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05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Company </a:t>
            </a:r>
            <a:r>
              <a:rPr lang="ru-RU" dirty="0" smtClean="0"/>
              <a:t>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 smtClean="0"/>
              <a:t>Обычный посетитель:</a:t>
            </a:r>
          </a:p>
          <a:p>
            <a:pPr lvl="1"/>
            <a:r>
              <a:rPr lang="ru-RU" dirty="0" smtClean="0"/>
              <a:t>Зашел на сайт </a:t>
            </a:r>
            <a:r>
              <a:rPr lang="en-US" dirty="0" smtClean="0"/>
              <a:t>2</a:t>
            </a:r>
            <a:r>
              <a:rPr lang="ru-RU" dirty="0" smtClean="0"/>
              <a:t>0 раз</a:t>
            </a:r>
            <a:r>
              <a:rPr lang="en-US" dirty="0" smtClean="0"/>
              <a:t> </a:t>
            </a:r>
            <a:r>
              <a:rPr lang="ru-RU" dirty="0" smtClean="0"/>
              <a:t>за месяц, 5 раз с разных объявлений</a:t>
            </a:r>
          </a:p>
          <a:p>
            <a:pPr lvl="1"/>
            <a:r>
              <a:rPr lang="ru-RU" dirty="0" smtClean="0"/>
              <a:t>Посмотрел (кликнул) 7 продуктов</a:t>
            </a:r>
          </a:p>
          <a:p>
            <a:pPr lvl="1"/>
            <a:r>
              <a:rPr lang="ru-RU" dirty="0" smtClean="0"/>
              <a:t>В конце концов что-то купил</a:t>
            </a:r>
          </a:p>
          <a:p>
            <a:r>
              <a:rPr lang="ru-RU" dirty="0" smtClean="0"/>
              <a:t>Вопросы: </a:t>
            </a:r>
          </a:p>
          <a:p>
            <a:pPr lvl="1"/>
            <a:r>
              <a:rPr lang="ru-RU" dirty="0" smtClean="0"/>
              <a:t>Кому заплатить за рекламу?</a:t>
            </a:r>
          </a:p>
          <a:p>
            <a:pPr lvl="1"/>
            <a:r>
              <a:rPr lang="ru-RU" dirty="0" smtClean="0"/>
              <a:t>Какая реклама на него больше повлияла?</a:t>
            </a:r>
          </a:p>
        </p:txBody>
      </p:sp>
    </p:spTree>
    <p:extLst>
      <p:ext uri="{BB962C8B-B14F-4D97-AF65-F5344CB8AC3E}">
        <p14:creationId xmlns:p14="http://schemas.microsoft.com/office/powerpoint/2010/main" val="286669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Company B. </a:t>
            </a:r>
            <a:r>
              <a:rPr lang="ru-RU" dirty="0" smtClean="0"/>
              <a:t>Модели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Last Interaction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ru-RU" dirty="0" smtClean="0"/>
              <a:t>последний клик</a:t>
            </a:r>
            <a:r>
              <a:rPr lang="en-US" dirty="0" smtClean="0"/>
              <a:t>/</a:t>
            </a:r>
            <a:r>
              <a:rPr lang="ru-RU" dirty="0" smtClean="0"/>
              <a:t>показ</a:t>
            </a:r>
          </a:p>
          <a:p>
            <a:r>
              <a:rPr lang="en-US" dirty="0" smtClean="0"/>
              <a:t>First Interaction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ru-RU" dirty="0" smtClean="0"/>
              <a:t>первый клик/показ</a:t>
            </a:r>
          </a:p>
          <a:p>
            <a:r>
              <a:rPr lang="ru-RU" dirty="0" smtClean="0"/>
              <a:t>Линейная комбинация </a:t>
            </a:r>
            <a:r>
              <a:rPr lang="mr-IN" dirty="0" smtClean="0"/>
              <a:t>–</a:t>
            </a:r>
            <a:r>
              <a:rPr lang="ru-RU" dirty="0" smtClean="0"/>
              <a:t> всем поровну</a:t>
            </a:r>
          </a:p>
          <a:p>
            <a:r>
              <a:rPr lang="ru-RU" dirty="0" smtClean="0"/>
              <a:t>Затухание</a:t>
            </a:r>
          </a:p>
          <a:p>
            <a:pPr marL="0" indent="0">
              <a:buNone/>
            </a:pPr>
            <a:r>
              <a:rPr lang="ru-RU" dirty="0" smtClean="0"/>
              <a:t>и </a:t>
            </a:r>
            <a:r>
              <a:rPr lang="ru-RU" dirty="0" smtClean="0"/>
              <a:t>др.</a:t>
            </a:r>
          </a:p>
        </p:txBody>
      </p:sp>
    </p:spTree>
    <p:extLst>
      <p:ext uri="{BB962C8B-B14F-4D97-AF65-F5344CB8AC3E}">
        <p14:creationId xmlns:p14="http://schemas.microsoft.com/office/powerpoint/2010/main" val="45802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Company </a:t>
            </a:r>
            <a:r>
              <a:rPr lang="ru-RU" dirty="0" smtClean="0"/>
              <a:t>С</a:t>
            </a:r>
            <a:r>
              <a:rPr lang="en-US" dirty="0" smtClean="0"/>
              <a:t>. </a:t>
            </a:r>
            <a:r>
              <a:rPr lang="ru-RU" dirty="0" smtClean="0"/>
              <a:t>Было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3720"/>
            <a:ext cx="8229600" cy="377163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Cassandra</a:t>
            </a:r>
            <a:r>
              <a:rPr lang="ru-RU" dirty="0" smtClean="0"/>
              <a:t> в реальном времени: </a:t>
            </a:r>
          </a:p>
          <a:p>
            <a:pPr lvl="1"/>
            <a:r>
              <a:rPr lang="ru-RU" dirty="0" smtClean="0"/>
              <a:t>запрос</a:t>
            </a:r>
            <a:r>
              <a:rPr lang="en-US" dirty="0" smtClean="0"/>
              <a:t> -&gt; </a:t>
            </a:r>
            <a:r>
              <a:rPr lang="ru-RU" dirty="0" smtClean="0"/>
              <a:t>поиск транзакции -</a:t>
            </a:r>
            <a:r>
              <a:rPr lang="en-US" dirty="0" smtClean="0"/>
              <a:t>&gt; </a:t>
            </a:r>
            <a:r>
              <a:rPr lang="ru-RU" dirty="0" smtClean="0"/>
              <a:t>запись в лог</a:t>
            </a:r>
            <a:endParaRPr lang="en-US" dirty="0" smtClean="0"/>
          </a:p>
          <a:p>
            <a:r>
              <a:rPr lang="ru-RU" dirty="0" smtClean="0"/>
              <a:t>Хорошо</a:t>
            </a:r>
            <a:r>
              <a:rPr lang="en-US" dirty="0" smtClean="0"/>
              <a:t>, </a:t>
            </a:r>
            <a:r>
              <a:rPr lang="ru-RU" dirty="0" smtClean="0"/>
              <a:t>но:</a:t>
            </a:r>
          </a:p>
          <a:p>
            <a:pPr lvl="1"/>
            <a:r>
              <a:rPr lang="en-US" dirty="0" smtClean="0"/>
              <a:t>Click-based: 10M/</a:t>
            </a:r>
            <a:r>
              <a:rPr lang="ru-RU" dirty="0" smtClean="0"/>
              <a:t>день</a:t>
            </a:r>
            <a:r>
              <a:rPr lang="en-US" dirty="0" smtClean="0"/>
              <a:t>, 300M/</a:t>
            </a:r>
            <a:r>
              <a:rPr lang="ru-RU" dirty="0" smtClean="0"/>
              <a:t>месяц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ru-RU" dirty="0" smtClean="0"/>
              <a:t>просто</a:t>
            </a:r>
          </a:p>
          <a:p>
            <a:pPr lvl="1"/>
            <a:r>
              <a:rPr lang="en-US" dirty="0" smtClean="0"/>
              <a:t>View-based: 300M/</a:t>
            </a:r>
            <a:r>
              <a:rPr lang="ru-RU" dirty="0" smtClean="0"/>
              <a:t>день, 10</a:t>
            </a:r>
            <a:r>
              <a:rPr lang="en-US" dirty="0" smtClean="0"/>
              <a:t>B/</a:t>
            </a:r>
            <a:r>
              <a:rPr lang="ru-RU" dirty="0" smtClean="0"/>
              <a:t>месяц </a:t>
            </a:r>
            <a:r>
              <a:rPr lang="mr-IN" dirty="0" smtClean="0"/>
              <a:t>–</a:t>
            </a:r>
            <a:r>
              <a:rPr lang="ru-RU" dirty="0" smtClean="0"/>
              <a:t> проблема</a:t>
            </a:r>
            <a:endParaRPr lang="en-US" dirty="0" smtClean="0"/>
          </a:p>
          <a:p>
            <a:pPr lvl="2"/>
            <a:r>
              <a:rPr lang="en-US" dirty="0" smtClean="0"/>
              <a:t>10B * 5KB = 50TB</a:t>
            </a:r>
            <a:endParaRPr lang="ru-RU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49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 чем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Положение и перспективы </a:t>
            </a:r>
            <a:r>
              <a:rPr lang="en-US" dirty="0" err="1" smtClean="0"/>
              <a:t>ClickHouse</a:t>
            </a:r>
            <a:endParaRPr lang="en-US" dirty="0"/>
          </a:p>
          <a:p>
            <a:r>
              <a:rPr lang="ru-RU" dirty="0" smtClean="0"/>
              <a:t>Зачем нужен </a:t>
            </a:r>
            <a:r>
              <a:rPr lang="en-US" dirty="0" err="1" smtClean="0"/>
              <a:t>ClickHouse</a:t>
            </a:r>
            <a:r>
              <a:rPr lang="en-US" dirty="0" smtClean="0"/>
              <a:t> </a:t>
            </a:r>
            <a:r>
              <a:rPr lang="ru-RU" dirty="0" smtClean="0"/>
              <a:t>за рубежом</a:t>
            </a:r>
            <a:endParaRPr lang="en-US" dirty="0" smtClean="0"/>
          </a:p>
          <a:p>
            <a:r>
              <a:rPr lang="ru-RU" dirty="0" smtClean="0">
                <a:sym typeface="Wingdings"/>
              </a:rPr>
              <a:t>Кто и </a:t>
            </a:r>
            <a:r>
              <a:rPr lang="ru-RU" dirty="0">
                <a:sym typeface="Wingdings"/>
              </a:rPr>
              <a:t>к</a:t>
            </a:r>
            <a:r>
              <a:rPr lang="ru-RU" dirty="0" smtClean="0">
                <a:sym typeface="Wingdings"/>
              </a:rPr>
              <a:t>ак его используют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78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Company </a:t>
            </a:r>
            <a:r>
              <a:rPr lang="ru-RU" dirty="0" smtClean="0"/>
              <a:t>С</a:t>
            </a:r>
            <a:r>
              <a:rPr lang="en-US" dirty="0" smtClean="0"/>
              <a:t>.</a:t>
            </a:r>
            <a:r>
              <a:rPr lang="ru-RU" dirty="0" smtClean="0"/>
              <a:t> </a:t>
            </a:r>
            <a:r>
              <a:rPr lang="en-US" dirty="0" err="1" smtClean="0"/>
              <a:t>ClickHouse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2"/>
            <a:ext cx="8229600" cy="4070489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Т</a:t>
            </a:r>
            <a:r>
              <a:rPr lang="ru-RU" dirty="0" smtClean="0"/>
              <a:t>ранзакции с показами/кликами в </a:t>
            </a:r>
            <a:r>
              <a:rPr lang="en-US" dirty="0" err="1" smtClean="0"/>
              <a:t>ClickHouse</a:t>
            </a:r>
            <a:r>
              <a:rPr lang="ru-RU" dirty="0" smtClean="0"/>
              <a:t> (через </a:t>
            </a:r>
            <a:r>
              <a:rPr lang="ru-RU" dirty="0" err="1" smtClean="0"/>
              <a:t>логи</a:t>
            </a:r>
            <a:r>
              <a:rPr lang="ru-RU" dirty="0" smtClean="0"/>
              <a:t>)</a:t>
            </a:r>
          </a:p>
          <a:p>
            <a:r>
              <a:rPr lang="ru-RU" dirty="0" err="1" smtClean="0"/>
              <a:t>Логи</a:t>
            </a:r>
            <a:r>
              <a:rPr lang="ru-RU" dirty="0" smtClean="0"/>
              <a:t> </a:t>
            </a:r>
            <a:r>
              <a:rPr lang="en-US" dirty="0" smtClean="0"/>
              <a:t>unattributed</a:t>
            </a:r>
            <a:r>
              <a:rPr lang="ru-RU" dirty="0" smtClean="0"/>
              <a:t> событий</a:t>
            </a:r>
          </a:p>
          <a:p>
            <a:r>
              <a:rPr lang="ru-RU" dirty="0" smtClean="0"/>
              <a:t>Пакетная офлайн обработка и связывание транзакций</a:t>
            </a:r>
          </a:p>
          <a:p>
            <a:pPr lvl="1">
              <a:buFont typeface="Lucida Grande"/>
              <a:buChar char="&gt;"/>
            </a:pPr>
            <a:r>
              <a:rPr lang="ru-RU" dirty="0"/>
              <a:t>г</a:t>
            </a:r>
            <a:r>
              <a:rPr lang="ru-RU" dirty="0" smtClean="0"/>
              <a:t>ибко</a:t>
            </a:r>
          </a:p>
          <a:p>
            <a:pPr lvl="1">
              <a:buFont typeface="Lucida Grande"/>
              <a:buChar char="&gt;"/>
            </a:pPr>
            <a:r>
              <a:rPr lang="ru-RU" dirty="0" smtClean="0"/>
              <a:t>масштабируемо </a:t>
            </a:r>
          </a:p>
          <a:p>
            <a:pPr lvl="1">
              <a:buFont typeface="Lucida Grande"/>
              <a:buChar char="&gt;"/>
            </a:pPr>
            <a:r>
              <a:rPr lang="ru-RU" dirty="0" smtClean="0"/>
              <a:t>можно «переигрывать»</a:t>
            </a:r>
          </a:p>
          <a:p>
            <a:pPr lvl="1">
              <a:buFont typeface="Lucida Grande"/>
              <a:buChar char="&gt;"/>
            </a:pPr>
            <a:r>
              <a:rPr lang="ru-RU" dirty="0" smtClean="0"/>
              <a:t>не влияет на </a:t>
            </a:r>
            <a:r>
              <a:rPr lang="ru-RU" dirty="0" err="1" smtClean="0"/>
              <a:t>рантайм</a:t>
            </a:r>
            <a:endParaRPr lang="ru-RU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63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Company D </a:t>
            </a:r>
            <a:r>
              <a:rPr lang="ru-RU" dirty="0" smtClean="0"/>
              <a:t>(Испания)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 smtClean="0"/>
              <a:t>Сервис для анализа бронирований отелей</a:t>
            </a:r>
          </a:p>
          <a:p>
            <a:r>
              <a:rPr lang="ru-RU" dirty="0" smtClean="0"/>
              <a:t>20-30</a:t>
            </a:r>
            <a:r>
              <a:rPr lang="en-US" dirty="0" smtClean="0"/>
              <a:t>K </a:t>
            </a:r>
            <a:r>
              <a:rPr lang="ru-RU" dirty="0" smtClean="0"/>
              <a:t>запросов в секунду (доступность, бронирование)</a:t>
            </a:r>
          </a:p>
          <a:p>
            <a:r>
              <a:rPr lang="en-US" dirty="0" smtClean="0"/>
              <a:t>Kafka</a:t>
            </a:r>
            <a:endParaRPr lang="ru-RU" dirty="0" smtClean="0"/>
          </a:p>
          <a:p>
            <a:r>
              <a:rPr lang="ru-RU" dirty="0" smtClean="0"/>
              <a:t>Сложные вложенные структуры:</a:t>
            </a:r>
            <a:endParaRPr lang="en-US" dirty="0" smtClean="0"/>
          </a:p>
          <a:p>
            <a:pPr lvl="1"/>
            <a:r>
              <a:rPr lang="ru-RU" dirty="0" smtClean="0"/>
              <a:t>Отели, варианты комнат, варианты цен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336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 еще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9680"/>
            <a:ext cx="8229600" cy="3605455"/>
          </a:xfrm>
        </p:spPr>
        <p:txBody>
          <a:bodyPr>
            <a:normAutofit fontScale="55000" lnSpcReduction="20000"/>
          </a:bodyPr>
          <a:lstStyle/>
          <a:p>
            <a:r>
              <a:rPr lang="ru-RU" dirty="0" smtClean="0"/>
              <a:t>Аналитика бронирований отелей (Испания)</a:t>
            </a:r>
          </a:p>
          <a:p>
            <a:r>
              <a:rPr lang="ru-RU" dirty="0" smtClean="0"/>
              <a:t>Телеком компания (Шри-Ланка)</a:t>
            </a:r>
          </a:p>
          <a:p>
            <a:r>
              <a:rPr lang="en-US" dirty="0" smtClean="0"/>
              <a:t>Security Audit (</a:t>
            </a:r>
            <a:r>
              <a:rPr lang="ru-RU" dirty="0" smtClean="0"/>
              <a:t>Великобритания)</a:t>
            </a:r>
            <a:endParaRPr lang="en-US" dirty="0" smtClean="0"/>
          </a:p>
          <a:p>
            <a:r>
              <a:rPr lang="ru-RU" dirty="0" err="1" smtClean="0"/>
              <a:t>Финтех</a:t>
            </a:r>
            <a:r>
              <a:rPr lang="ru-RU" dirty="0" smtClean="0"/>
              <a:t> </a:t>
            </a:r>
            <a:r>
              <a:rPr lang="en-US" dirty="0" err="1" smtClean="0"/>
              <a:t>SaaS</a:t>
            </a:r>
            <a:r>
              <a:rPr lang="en-US" dirty="0" smtClean="0"/>
              <a:t> </a:t>
            </a:r>
            <a:r>
              <a:rPr lang="ru-RU" dirty="0" smtClean="0"/>
              <a:t>компания (Франция)</a:t>
            </a:r>
          </a:p>
          <a:p>
            <a:r>
              <a:rPr lang="en-US" dirty="0" smtClean="0"/>
              <a:t>Big Data</a:t>
            </a:r>
            <a:r>
              <a:rPr lang="ru-RU" dirty="0" smtClean="0"/>
              <a:t> интегратор (Турция)</a:t>
            </a:r>
            <a:endParaRPr lang="en-US" dirty="0" smtClean="0"/>
          </a:p>
          <a:p>
            <a:r>
              <a:rPr lang="ru-RU" dirty="0" smtClean="0"/>
              <a:t>Мобильная и веб</a:t>
            </a:r>
            <a:r>
              <a:rPr lang="ru-RU" dirty="0"/>
              <a:t> </a:t>
            </a:r>
            <a:r>
              <a:rPr lang="ru-RU" dirty="0" smtClean="0"/>
              <a:t>аналитика (Польша)</a:t>
            </a:r>
          </a:p>
          <a:p>
            <a:r>
              <a:rPr lang="ru-RU" dirty="0" smtClean="0"/>
              <a:t>Компания-производитель </a:t>
            </a:r>
            <a:r>
              <a:rPr lang="en-US" dirty="0" smtClean="0"/>
              <a:t>GPU</a:t>
            </a:r>
            <a:r>
              <a:rPr lang="ru-RU" dirty="0" smtClean="0"/>
              <a:t> </a:t>
            </a:r>
            <a:r>
              <a:rPr lang="en-US" dirty="0" smtClean="0"/>
              <a:t>(</a:t>
            </a:r>
            <a:r>
              <a:rPr lang="ru-RU" dirty="0" smtClean="0"/>
              <a:t>США)</a:t>
            </a:r>
          </a:p>
          <a:p>
            <a:pPr marL="0" indent="0">
              <a:buNone/>
            </a:pPr>
            <a:r>
              <a:rPr lang="ru-RU" dirty="0" smtClean="0"/>
              <a:t>и </a:t>
            </a:r>
            <a:r>
              <a:rPr lang="ru-RU" dirty="0" smtClean="0"/>
              <a:t>другие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06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23309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Ad Tech </a:t>
            </a:r>
            <a:r>
              <a:rPr lang="ru-RU" dirty="0" smtClean="0"/>
              <a:t>(</a:t>
            </a:r>
            <a:r>
              <a:rPr lang="en-US" dirty="0" smtClean="0"/>
              <a:t>ad exchange, ad server, RTB, DMP etc.)</a:t>
            </a:r>
            <a:endParaRPr lang="ru-RU" dirty="0" smtClean="0"/>
          </a:p>
          <a:p>
            <a:r>
              <a:rPr lang="ru-RU" dirty="0" smtClean="0"/>
              <a:t>Оптимизация объявлений, </a:t>
            </a:r>
            <a:r>
              <a:rPr lang="en-US" dirty="0" smtClean="0"/>
              <a:t>programmatic bidding</a:t>
            </a:r>
            <a:endParaRPr lang="ru-RU" dirty="0" smtClean="0"/>
          </a:p>
          <a:p>
            <a:r>
              <a:rPr lang="ru-RU" dirty="0" smtClean="0"/>
              <a:t>Большие объемы данных:</a:t>
            </a:r>
          </a:p>
          <a:p>
            <a:pPr lvl="1"/>
            <a:r>
              <a:rPr lang="ru-RU" dirty="0" smtClean="0"/>
              <a:t>10</a:t>
            </a:r>
            <a:r>
              <a:rPr lang="en-US" dirty="0" smtClean="0"/>
              <a:t>,000,000,000+ </a:t>
            </a:r>
            <a:r>
              <a:rPr lang="ru-RU" dirty="0" smtClean="0"/>
              <a:t>событий</a:t>
            </a:r>
            <a:r>
              <a:rPr lang="en-US" dirty="0" smtClean="0"/>
              <a:t>/</a:t>
            </a:r>
            <a:r>
              <a:rPr lang="ru-RU" dirty="0" smtClean="0"/>
              <a:t>день</a:t>
            </a:r>
            <a:endParaRPr lang="en-US" dirty="0" smtClean="0"/>
          </a:p>
          <a:p>
            <a:pPr lvl="1"/>
            <a:r>
              <a:rPr lang="en-US" dirty="0" smtClean="0"/>
              <a:t>2K/</a:t>
            </a:r>
            <a:r>
              <a:rPr lang="ru-RU" dirty="0" smtClean="0"/>
              <a:t>событие</a:t>
            </a:r>
            <a:endParaRPr lang="en-US" dirty="0" smtClean="0"/>
          </a:p>
          <a:p>
            <a:pPr lvl="1"/>
            <a:r>
              <a:rPr lang="en-US" dirty="0" smtClean="0"/>
              <a:t>90-120 </a:t>
            </a:r>
            <a:r>
              <a:rPr lang="ru-RU" dirty="0" smtClean="0"/>
              <a:t>дней детальных данных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0" y="-258949"/>
            <a:ext cx="3175000" cy="21166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18725" y="4806644"/>
            <a:ext cx="666123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10B * 2K * [90-120] = [1.8-2.4]PB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468" y="1687972"/>
            <a:ext cx="3215770" cy="267980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997356" y="340467"/>
            <a:ext cx="2376866" cy="84846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(США)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745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LifeStreet</a:t>
            </a:r>
            <a:r>
              <a:rPr lang="en-US" dirty="0" smtClean="0"/>
              <a:t>. </a:t>
            </a:r>
            <a:r>
              <a:rPr lang="ru-RU" dirty="0" smtClean="0"/>
              <a:t>Требования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 smtClean="0"/>
              <a:t>Грузить </a:t>
            </a:r>
            <a:r>
              <a:rPr lang="en-US" dirty="0" smtClean="0"/>
              <a:t>10B </a:t>
            </a:r>
            <a:r>
              <a:rPr lang="ru-RU" dirty="0" smtClean="0"/>
              <a:t>событий</a:t>
            </a:r>
            <a:r>
              <a:rPr lang="en-US" dirty="0" smtClean="0"/>
              <a:t>/</a:t>
            </a:r>
            <a:r>
              <a:rPr lang="ru-RU" dirty="0" smtClean="0"/>
              <a:t>день</a:t>
            </a:r>
            <a:r>
              <a:rPr lang="en-US" dirty="0" smtClean="0"/>
              <a:t>, 500 </a:t>
            </a:r>
            <a:r>
              <a:rPr lang="ru-RU" dirty="0" smtClean="0"/>
              <a:t>измерений</a:t>
            </a:r>
            <a:r>
              <a:rPr lang="en-US" dirty="0" smtClean="0"/>
              <a:t>/</a:t>
            </a:r>
            <a:r>
              <a:rPr lang="ru-RU" dirty="0" smtClean="0"/>
              <a:t>событие</a:t>
            </a:r>
            <a:endParaRPr lang="en-US" dirty="0" smtClean="0"/>
          </a:p>
          <a:p>
            <a:r>
              <a:rPr lang="en-US" dirty="0" smtClean="0"/>
              <a:t>Ad-hoc </a:t>
            </a:r>
            <a:r>
              <a:rPr lang="ru-RU" dirty="0" smtClean="0"/>
              <a:t>запросы за</a:t>
            </a:r>
            <a:r>
              <a:rPr lang="en-US" dirty="0" smtClean="0"/>
              <a:t> </a:t>
            </a:r>
            <a:r>
              <a:rPr lang="ru-RU" dirty="0" smtClean="0"/>
              <a:t>3+ месяца детальных данных</a:t>
            </a:r>
          </a:p>
          <a:p>
            <a:r>
              <a:rPr lang="ru-RU" dirty="0" smtClean="0"/>
              <a:t>Неограниченно по времени для агрегированных</a:t>
            </a:r>
            <a:endParaRPr lang="ru-RU" dirty="0"/>
          </a:p>
          <a:p>
            <a:r>
              <a:rPr lang="ru-RU" dirty="0" smtClean="0"/>
              <a:t>Низкая задержка, быстрое время ответа</a:t>
            </a:r>
            <a:endParaRPr lang="en-US" dirty="0" smtClean="0"/>
          </a:p>
          <a:p>
            <a:r>
              <a:rPr lang="ru-RU" dirty="0" smtClean="0"/>
              <a:t>Устойчивость к сбоям на всех уровнях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88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867838"/>
          </a:xfrm>
        </p:spPr>
        <p:txBody>
          <a:bodyPr>
            <a:normAutofit fontScale="55000" lnSpcReduction="20000"/>
          </a:bodyPr>
          <a:lstStyle/>
          <a:p>
            <a:r>
              <a:rPr lang="ru-RU" dirty="0" smtClean="0"/>
              <a:t>Пробовали/тестировали/использовали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MySQL (</a:t>
            </a:r>
            <a:r>
              <a:rPr lang="en-US" dirty="0" err="1" smtClean="0"/>
              <a:t>TokuDB</a:t>
            </a:r>
            <a:r>
              <a:rPr lang="en-US" dirty="0" smtClean="0"/>
              <a:t>, </a:t>
            </a:r>
            <a:r>
              <a:rPr lang="en-US" dirty="0" err="1" smtClean="0"/>
              <a:t>ShardQuery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InfiniDB</a:t>
            </a:r>
            <a:endParaRPr lang="en-US" dirty="0" smtClean="0"/>
          </a:p>
          <a:p>
            <a:pPr lvl="1"/>
            <a:r>
              <a:rPr lang="en-US" dirty="0" err="1" smtClean="0"/>
              <a:t>MonetDB</a:t>
            </a:r>
            <a:endParaRPr lang="en-US" dirty="0" smtClean="0"/>
          </a:p>
          <a:p>
            <a:pPr lvl="1"/>
            <a:r>
              <a:rPr lang="en-US" dirty="0" err="1" smtClean="0"/>
              <a:t>InfoBright</a:t>
            </a:r>
            <a:r>
              <a:rPr lang="en-US" dirty="0" smtClean="0"/>
              <a:t> EE</a:t>
            </a:r>
          </a:p>
          <a:p>
            <a:pPr lvl="1"/>
            <a:r>
              <a:rPr lang="en-US" dirty="0" err="1" smtClean="0"/>
              <a:t>Paraccel</a:t>
            </a:r>
            <a:r>
              <a:rPr lang="en-US" dirty="0" smtClean="0"/>
              <a:t> (now </a:t>
            </a:r>
            <a:r>
              <a:rPr lang="en-US" dirty="0" err="1" smtClean="0"/>
              <a:t>RedShift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Oracle</a:t>
            </a:r>
          </a:p>
          <a:p>
            <a:pPr lvl="1"/>
            <a:r>
              <a:rPr lang="en-US" dirty="0" err="1" smtClean="0"/>
              <a:t>Greenplum</a:t>
            </a:r>
            <a:endParaRPr lang="en-US" dirty="0" smtClean="0"/>
          </a:p>
          <a:p>
            <a:pPr lvl="1"/>
            <a:r>
              <a:rPr lang="en-US" dirty="0" smtClean="0"/>
              <a:t>Snowflake DB</a:t>
            </a:r>
          </a:p>
          <a:p>
            <a:pPr lvl="1"/>
            <a:r>
              <a:rPr lang="en-US" dirty="0" err="1" smtClean="0"/>
              <a:t>Vertica</a:t>
            </a:r>
            <a:endParaRPr lang="ru-RU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0" y="-258949"/>
            <a:ext cx="3175000" cy="2116667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4702052" y="2618237"/>
            <a:ext cx="4295519" cy="1151648"/>
            <a:chOff x="3429122" y="5264929"/>
            <a:chExt cx="3583416" cy="888751"/>
          </a:xfrm>
        </p:grpSpPr>
        <p:sp>
          <p:nvSpPr>
            <p:cNvPr id="2" name="TextBox 1"/>
            <p:cNvSpPr txBox="1"/>
            <p:nvPr/>
          </p:nvSpPr>
          <p:spPr>
            <a:xfrm>
              <a:off x="4458839" y="5264929"/>
              <a:ext cx="2553699" cy="498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 smtClean="0"/>
                <a:t>ClickHouse</a:t>
              </a:r>
              <a:endParaRPr lang="en-US" sz="3600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29122" y="5264929"/>
              <a:ext cx="888751" cy="888751"/>
            </a:xfrm>
            <a:prstGeom prst="rect">
              <a:avLst/>
            </a:prstGeom>
          </p:spPr>
        </p:pic>
      </p:grpSp>
      <p:sp>
        <p:nvSpPr>
          <p:cNvPr id="7" name="&quot;No&quot; Symbol 6"/>
          <p:cNvSpPr/>
          <p:nvPr/>
        </p:nvSpPr>
        <p:spPr>
          <a:xfrm>
            <a:off x="770163" y="1857718"/>
            <a:ext cx="3486002" cy="3343623"/>
          </a:xfrm>
          <a:prstGeom prst="noSmoking">
            <a:avLst/>
          </a:prstGeom>
          <a:gradFill flip="none" rotWithShape="1">
            <a:gsLst>
              <a:gs pos="0">
                <a:schemeClr val="accent6">
                  <a:shade val="51000"/>
                  <a:satMod val="130000"/>
                  <a:alpha val="65000"/>
                </a:schemeClr>
              </a:gs>
              <a:gs pos="80000">
                <a:schemeClr val="accent6">
                  <a:shade val="93000"/>
                  <a:satMod val="130000"/>
                  <a:alpha val="65000"/>
                </a:schemeClr>
              </a:gs>
              <a:gs pos="100000">
                <a:schemeClr val="accent6">
                  <a:shade val="94000"/>
                  <a:satMod val="135000"/>
                  <a:alpha val="65000"/>
                </a:schemeClr>
              </a:gs>
            </a:gsLst>
            <a:lin ang="16200000" scaled="0"/>
            <a:tileRect/>
          </a:gra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00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LifeStreet</a:t>
            </a:r>
            <a:r>
              <a:rPr lang="en-US" dirty="0" smtClean="0"/>
              <a:t>. </a:t>
            </a:r>
            <a:r>
              <a:rPr lang="ru-RU" dirty="0" smtClean="0"/>
              <a:t>Сейчас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4147291"/>
          </a:xfrm>
        </p:spPr>
        <p:txBody>
          <a:bodyPr>
            <a:normAutofit/>
          </a:bodyPr>
          <a:lstStyle/>
          <a:p>
            <a:r>
              <a:rPr lang="ru-RU" dirty="0" smtClean="0"/>
              <a:t>60 серверов в трех репликах</a:t>
            </a:r>
            <a:endParaRPr lang="en-US" dirty="0" smtClean="0"/>
          </a:p>
          <a:p>
            <a:r>
              <a:rPr lang="en-US" dirty="0" smtClean="0"/>
              <a:t>2-2.5PB </a:t>
            </a:r>
            <a:r>
              <a:rPr lang="ru-RU" dirty="0" smtClean="0"/>
              <a:t>данных</a:t>
            </a:r>
            <a:endParaRPr lang="ru-RU" dirty="0"/>
          </a:p>
          <a:p>
            <a:r>
              <a:rPr lang="en-US" dirty="0" smtClean="0"/>
              <a:t>6 </a:t>
            </a:r>
            <a:r>
              <a:rPr lang="ru-RU" dirty="0" smtClean="0"/>
              <a:t>триллионов строк в фактах и агрегатах</a:t>
            </a:r>
            <a:endParaRPr lang="en-US" dirty="0" smtClean="0"/>
          </a:p>
          <a:p>
            <a:r>
              <a:rPr lang="en-US" dirty="0" smtClean="0"/>
              <a:t>100</a:t>
            </a:r>
            <a:r>
              <a:rPr lang="ru-RU" dirty="0" smtClean="0"/>
              <a:t>К</a:t>
            </a:r>
            <a:r>
              <a:rPr lang="en-US" dirty="0" smtClean="0"/>
              <a:t> SQL-</a:t>
            </a:r>
            <a:r>
              <a:rPr lang="ru-RU" dirty="0" smtClean="0"/>
              <a:t>запросов в день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696348" y="1333500"/>
            <a:ext cx="5194311" cy="334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93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LifeStreet</a:t>
            </a:r>
            <a:r>
              <a:rPr lang="en-US" dirty="0" smtClean="0"/>
              <a:t>. </a:t>
            </a:r>
            <a:r>
              <a:rPr lang="ru-RU" dirty="0" smtClean="0"/>
              <a:t>Детали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https://habrahabr.ru/post/322620/</a:t>
            </a: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://www.percona.com/live/e17/sessions/building-multi-petabyte-data-warehouses-with-</a:t>
            </a:r>
            <a:r>
              <a:rPr lang="en-US" dirty="0" smtClean="0">
                <a:hlinkClick r:id="rId2"/>
              </a:rPr>
              <a:t>clickhouse</a:t>
            </a:r>
            <a:endParaRPr lang="ru-RU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94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4160"/>
            <a:ext cx="8229600" cy="37716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 err="1"/>
              <a:t>ClickHouse</a:t>
            </a:r>
            <a:r>
              <a:rPr lang="en-US" sz="5400" dirty="0"/>
              <a:t> </a:t>
            </a:r>
            <a:r>
              <a:rPr lang="ru-RU" sz="5400" dirty="0"/>
              <a:t>в декабре </a:t>
            </a:r>
            <a:r>
              <a:rPr lang="ru-RU" sz="5400" dirty="0" smtClean="0"/>
              <a:t>2017</a:t>
            </a:r>
          </a:p>
          <a:p>
            <a:pPr marL="0" indent="0" algn="ctr">
              <a:buNone/>
            </a:pPr>
            <a:r>
              <a:rPr lang="ru-RU" sz="5400" dirty="0" smtClean="0"/>
              <a:t>Резюме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36542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Много хорошего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234"/>
            <a:ext cx="8229600" cy="3692260"/>
          </a:xfrm>
        </p:spPr>
        <p:txBody>
          <a:bodyPr>
            <a:normAutofit fontScale="70000" lnSpcReduction="20000"/>
          </a:bodyPr>
          <a:lstStyle/>
          <a:p>
            <a:r>
              <a:rPr lang="ru-RU" dirty="0" smtClean="0"/>
              <a:t>Полтора года в </a:t>
            </a:r>
            <a:r>
              <a:rPr lang="en-US" dirty="0" smtClean="0"/>
              <a:t>Open Source</a:t>
            </a:r>
            <a:endParaRPr lang="ru-RU" dirty="0" smtClean="0"/>
          </a:p>
          <a:p>
            <a:r>
              <a:rPr lang="ru-RU" dirty="0" smtClean="0"/>
              <a:t>Есть известные</a:t>
            </a:r>
            <a:r>
              <a:rPr lang="en-US" dirty="0" smtClean="0"/>
              <a:t> </a:t>
            </a:r>
            <a:r>
              <a:rPr lang="ru-RU" dirty="0" smtClean="0"/>
              <a:t>успешные </a:t>
            </a:r>
            <a:r>
              <a:rPr lang="ru-RU" dirty="0" err="1" smtClean="0"/>
              <a:t>продакшн</a:t>
            </a:r>
            <a:r>
              <a:rPr lang="ru-RU" dirty="0" smtClean="0"/>
              <a:t> инсталляции</a:t>
            </a:r>
            <a:endParaRPr lang="en-US" dirty="0" smtClean="0"/>
          </a:p>
          <a:p>
            <a:r>
              <a:rPr lang="ru-RU" dirty="0" smtClean="0"/>
              <a:t>Публичные </a:t>
            </a:r>
            <a:r>
              <a:rPr lang="ru-RU" dirty="0" err="1" smtClean="0"/>
              <a:t>ченжлоги</a:t>
            </a:r>
            <a:r>
              <a:rPr lang="ru-RU" dirty="0" smtClean="0"/>
              <a:t> (с августа!), планы, баги </a:t>
            </a:r>
            <a:r>
              <a:rPr lang="ru-RU" dirty="0" err="1" smtClean="0"/>
              <a:t>фиксятся</a:t>
            </a:r>
            <a:endParaRPr lang="en-US" dirty="0" smtClean="0"/>
          </a:p>
          <a:p>
            <a:r>
              <a:rPr lang="ru-RU" dirty="0" smtClean="0"/>
              <a:t>Много </a:t>
            </a:r>
            <a:r>
              <a:rPr lang="ru-RU" dirty="0" err="1" smtClean="0"/>
              <a:t>контрибьютеров</a:t>
            </a:r>
            <a:r>
              <a:rPr lang="ru-RU" dirty="0" smtClean="0"/>
              <a:t>, </a:t>
            </a:r>
            <a:r>
              <a:rPr lang="ru-RU" dirty="0" err="1" smtClean="0"/>
              <a:t>фичи</a:t>
            </a:r>
            <a:r>
              <a:rPr lang="ru-RU" dirty="0" smtClean="0"/>
              <a:t> добавляются </a:t>
            </a:r>
            <a:endParaRPr lang="en-US" dirty="0" smtClean="0"/>
          </a:p>
          <a:p>
            <a:r>
              <a:rPr lang="ru-RU" dirty="0" smtClean="0"/>
              <a:t>Есть </a:t>
            </a:r>
            <a:r>
              <a:rPr lang="ru-RU" dirty="0" err="1" smtClean="0"/>
              <a:t>комьюнити</a:t>
            </a:r>
            <a:r>
              <a:rPr lang="ru-RU" dirty="0" smtClean="0"/>
              <a:t>, англоязычные блоги, независимые </a:t>
            </a:r>
            <a:r>
              <a:rPr lang="ru-RU" dirty="0" err="1" smtClean="0"/>
              <a:t>бенчмарки</a:t>
            </a:r>
            <a:r>
              <a:rPr lang="ru-RU" dirty="0" smtClean="0"/>
              <a:t>, выступления на конференциях</a:t>
            </a:r>
            <a:r>
              <a:rPr lang="en-US" dirty="0" smtClean="0"/>
              <a:t>, </a:t>
            </a:r>
            <a:r>
              <a:rPr lang="ru-RU" dirty="0" err="1" smtClean="0"/>
              <a:t>митапы</a:t>
            </a:r>
            <a:endParaRPr lang="en-US" dirty="0" smtClean="0"/>
          </a:p>
          <a:p>
            <a:r>
              <a:rPr lang="ru-RU" dirty="0" smtClean="0"/>
              <a:t>Поддержка и консалтинг от </a:t>
            </a:r>
            <a:r>
              <a:rPr lang="en-US" dirty="0" err="1" smtClean="0"/>
              <a:t>Altinity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367492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ru-RU" dirty="0" smtClean="0">
                <a:latin typeface="Calibri" charset="0"/>
              </a:rPr>
              <a:t>Вернемся в 2016</a:t>
            </a:r>
            <a:endParaRPr lang="en-US" dirty="0">
              <a:latin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081748"/>
          </a:xfrm>
        </p:spPr>
        <p:txBody>
          <a:bodyPr>
            <a:normAutofit fontScale="77500" lnSpcReduction="20000"/>
          </a:bodyPr>
          <a:lstStyle/>
          <a:p>
            <a:pPr eaLnBrk="1" hangingPunct="1"/>
            <a:r>
              <a:rPr lang="ru-RU" dirty="0" smtClean="0">
                <a:latin typeface="Calibri" charset="0"/>
              </a:rPr>
              <a:t>Недавно </a:t>
            </a:r>
            <a:r>
              <a:rPr lang="en-US" dirty="0" smtClean="0">
                <a:latin typeface="Calibri" charset="0"/>
              </a:rPr>
              <a:t>Open Source</a:t>
            </a:r>
            <a:endParaRPr lang="ru-RU" dirty="0">
              <a:latin typeface="Calibri" charset="0"/>
            </a:endParaRPr>
          </a:p>
          <a:p>
            <a:pPr eaLnBrk="1" hangingPunct="1"/>
            <a:r>
              <a:rPr lang="ru-RU" dirty="0" smtClean="0">
                <a:latin typeface="Calibri" charset="0"/>
              </a:rPr>
              <a:t>Внутренний продукт Яндекса, нет внешних инсталляций</a:t>
            </a:r>
            <a:endParaRPr lang="en-US" dirty="0">
              <a:latin typeface="Calibri" charset="0"/>
            </a:endParaRPr>
          </a:p>
          <a:p>
            <a:pPr eaLnBrk="1" hangingPunct="1"/>
            <a:r>
              <a:rPr lang="ru-RU" dirty="0" smtClean="0">
                <a:latin typeface="Calibri" charset="0"/>
              </a:rPr>
              <a:t>Слабая документация</a:t>
            </a:r>
            <a:endParaRPr lang="en-US" dirty="0">
              <a:latin typeface="Calibri" charset="0"/>
            </a:endParaRPr>
          </a:p>
          <a:p>
            <a:pPr eaLnBrk="1" hangingPunct="1"/>
            <a:r>
              <a:rPr lang="ru-RU" dirty="0" smtClean="0">
                <a:latin typeface="Calibri" charset="0"/>
              </a:rPr>
              <a:t>Нет экосистемы, не интегрируется с </a:t>
            </a:r>
            <a:r>
              <a:rPr lang="en-US" dirty="0" smtClean="0">
                <a:latin typeface="Calibri" charset="0"/>
              </a:rPr>
              <a:t>BI </a:t>
            </a:r>
            <a:r>
              <a:rPr lang="ru-RU" dirty="0" smtClean="0">
                <a:latin typeface="Calibri" charset="0"/>
              </a:rPr>
              <a:t>из-за </a:t>
            </a:r>
            <a:r>
              <a:rPr lang="en-US" dirty="0" smtClean="0">
                <a:latin typeface="Calibri" charset="0"/>
              </a:rPr>
              <a:t>SQL</a:t>
            </a:r>
            <a:endParaRPr lang="ru-RU" dirty="0" smtClean="0">
              <a:latin typeface="Calibri" charset="0"/>
            </a:endParaRPr>
          </a:p>
          <a:p>
            <a:pPr eaLnBrk="1" hangingPunct="1"/>
            <a:r>
              <a:rPr lang="ru-RU" dirty="0" smtClean="0">
                <a:latin typeface="Calibri" charset="0"/>
              </a:rPr>
              <a:t>Много ограничений, нет публичных планов</a:t>
            </a:r>
          </a:p>
          <a:p>
            <a:r>
              <a:rPr lang="ru-RU" dirty="0">
                <a:latin typeface="Calibri" charset="0"/>
              </a:rPr>
              <a:t>Основная информация на </a:t>
            </a:r>
            <a:r>
              <a:rPr lang="ru-RU" dirty="0" smtClean="0">
                <a:latin typeface="Calibri" charset="0"/>
              </a:rPr>
              <a:t>русском</a:t>
            </a:r>
          </a:p>
          <a:p>
            <a:r>
              <a:rPr lang="ru-RU" dirty="0" smtClean="0">
                <a:latin typeface="Calibri" charset="0"/>
              </a:rPr>
              <a:t>Нет коммерческой поддержки</a:t>
            </a:r>
            <a:endParaRPr lang="en-U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93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3188"/>
            <a:ext cx="8229600" cy="3771636"/>
          </a:xfrm>
        </p:spPr>
        <p:txBody>
          <a:bodyPr>
            <a:normAutofit fontScale="92500" lnSpcReduction="10000"/>
          </a:bodyPr>
          <a:lstStyle/>
          <a:p>
            <a:r>
              <a:rPr lang="ru-RU" dirty="0" smtClean="0"/>
              <a:t>Недостаточная распространенность</a:t>
            </a:r>
          </a:p>
          <a:p>
            <a:r>
              <a:rPr lang="ru-RU" dirty="0" smtClean="0"/>
              <a:t>Недостаточно «стандартных» решений</a:t>
            </a:r>
          </a:p>
          <a:p>
            <a:r>
              <a:rPr lang="ru-RU" dirty="0" smtClean="0"/>
              <a:t>Не сформирована «экосистема»</a:t>
            </a:r>
            <a:endParaRPr lang="en-US" dirty="0" smtClean="0"/>
          </a:p>
          <a:p>
            <a:r>
              <a:rPr lang="ru-RU" dirty="0" smtClean="0"/>
              <a:t>Недостаточно </a:t>
            </a:r>
            <a:r>
              <a:rPr lang="en-US" dirty="0" smtClean="0"/>
              <a:t>case studies</a:t>
            </a:r>
            <a:endParaRPr lang="ru-RU" dirty="0" smtClean="0"/>
          </a:p>
          <a:p>
            <a:r>
              <a:rPr lang="ru-RU" dirty="0" smtClean="0"/>
              <a:t>Нет облачной инфраструктуры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267299"/>
          </a:xfrm>
        </p:spPr>
        <p:txBody>
          <a:bodyPr>
            <a:normAutofit/>
          </a:bodyPr>
          <a:lstStyle/>
          <a:p>
            <a:r>
              <a:rPr lang="ru-RU" dirty="0" smtClean="0"/>
              <a:t>Но много и «не-»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79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629"/>
            <a:ext cx="8229600" cy="114840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4800" dirty="0" smtClean="0"/>
              <a:t>Работаем!</a:t>
            </a:r>
            <a:endParaRPr lang="en-US" sz="4800" dirty="0"/>
          </a:p>
        </p:txBody>
      </p:sp>
      <p:grpSp>
        <p:nvGrpSpPr>
          <p:cNvPr id="7" name="Group 6"/>
          <p:cNvGrpSpPr/>
          <p:nvPr/>
        </p:nvGrpSpPr>
        <p:grpSpPr>
          <a:xfrm>
            <a:off x="2640784" y="1836096"/>
            <a:ext cx="3835400" cy="3556000"/>
            <a:chOff x="2640784" y="1836096"/>
            <a:chExt cx="3835400" cy="3556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0784" y="1836096"/>
              <a:ext cx="3835400" cy="3556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88745" y="1836096"/>
              <a:ext cx="635043" cy="5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0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22177"/>
            <a:ext cx="8229600" cy="952500"/>
          </a:xfrm>
        </p:spPr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45048" y="2628034"/>
            <a:ext cx="4178300" cy="1966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Contact </a:t>
            </a:r>
            <a:r>
              <a:rPr lang="en-US" dirty="0"/>
              <a:t>me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>
                <a:hlinkClick r:id="rId2"/>
              </a:rPr>
              <a:t>a</a:t>
            </a:r>
            <a:r>
              <a:rPr lang="en-US" dirty="0" smtClean="0">
                <a:hlinkClick r:id="rId2"/>
              </a:rPr>
              <a:t>lexander.zaitsev@lifestreet.com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 smtClean="0">
                <a:hlinkClick r:id="rId3"/>
              </a:rPr>
              <a:t>alz@altinity.com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 err="1"/>
              <a:t>s</a:t>
            </a:r>
            <a:r>
              <a:rPr lang="en-US" dirty="0" err="1" smtClean="0"/>
              <a:t>kype</a:t>
            </a:r>
            <a:r>
              <a:rPr lang="en-US" dirty="0" smtClean="0"/>
              <a:t>: </a:t>
            </a:r>
            <a:r>
              <a:rPr lang="en-US" dirty="0" err="1" smtClean="0"/>
              <a:t>alex.zaitsev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/>
              <a:t>t</a:t>
            </a:r>
            <a:r>
              <a:rPr lang="en-US" dirty="0" smtClean="0"/>
              <a:t>elegram: @</a:t>
            </a:r>
            <a:r>
              <a:rPr lang="en-US" dirty="0" err="1" smtClean="0"/>
              <a:t>alexanderzaitsev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00" y="-369336"/>
            <a:ext cx="2783149" cy="18554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04820" y="39574"/>
            <a:ext cx="2582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>
                <a:latin typeface="Arial Hebrew"/>
                <a:cs typeface="Arial Hebrew"/>
              </a:rPr>
              <a:t>Altinity</a:t>
            </a:r>
            <a:endParaRPr lang="en-US" sz="5400" dirty="0">
              <a:latin typeface="Arial Hebrew"/>
              <a:cs typeface="Arial Hebrew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7876" y="4840036"/>
            <a:ext cx="888751" cy="7406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53254" y="-73504"/>
            <a:ext cx="1018032" cy="121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7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/>
              <a:t>Percona</a:t>
            </a:r>
            <a:r>
              <a:rPr lang="en-US" sz="3600" dirty="0" smtClean="0"/>
              <a:t> Live Santa Clara, </a:t>
            </a:r>
            <a:r>
              <a:rPr lang="ru-RU" sz="3600" dirty="0" smtClean="0"/>
              <a:t>апрель 2017</a:t>
            </a:r>
            <a:endParaRPr lang="en-US" sz="3600" dirty="0"/>
          </a:p>
        </p:txBody>
      </p:sp>
      <p:pic>
        <p:nvPicPr>
          <p:cNvPr id="6" name="Picture 5"/>
          <p:cNvPicPr preferRelativeResize="0"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44306"/>
            <a:ext cx="9144000" cy="447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16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alphaModFix amt="3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44306"/>
            <a:ext cx="9144000" cy="44706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Percona</a:t>
            </a:r>
            <a:r>
              <a:rPr lang="en-US" sz="3600" dirty="0"/>
              <a:t> Live Santa Clara, </a:t>
            </a:r>
            <a:r>
              <a:rPr lang="ru-RU" sz="3600" dirty="0"/>
              <a:t>апрель 2017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u-RU" dirty="0" smtClean="0"/>
              <a:t>Типичный диалог:</a:t>
            </a:r>
          </a:p>
          <a:p>
            <a:pPr>
              <a:buFont typeface="Lucida Grande"/>
              <a:buChar char="-"/>
            </a:pPr>
            <a:r>
              <a:rPr lang="ru-RU" dirty="0" smtClean="0"/>
              <a:t>Вы знаете, что-такое </a:t>
            </a:r>
            <a:r>
              <a:rPr lang="en-US" dirty="0" err="1" smtClean="0"/>
              <a:t>ClickHouse</a:t>
            </a:r>
            <a:r>
              <a:rPr lang="en-US" dirty="0" smtClean="0"/>
              <a:t>?</a:t>
            </a:r>
            <a:endParaRPr lang="ru-RU" dirty="0" smtClean="0"/>
          </a:p>
          <a:p>
            <a:pPr>
              <a:buFont typeface="Lucida Grande"/>
              <a:buChar char="-"/>
            </a:pPr>
            <a:r>
              <a:rPr lang="en-US" dirty="0" err="1" smtClean="0"/>
              <a:t>ClickHouse</a:t>
            </a:r>
            <a:r>
              <a:rPr lang="en-US" dirty="0" smtClean="0"/>
              <a:t>?  </a:t>
            </a:r>
            <a:r>
              <a:rPr lang="ru-RU" dirty="0" smtClean="0"/>
              <a:t>А что это?</a:t>
            </a:r>
            <a:endParaRPr lang="en-US" dirty="0" smtClean="0"/>
          </a:p>
          <a:p>
            <a:pPr>
              <a:buFont typeface="Lucida Grande"/>
              <a:buChar char="-"/>
            </a:pPr>
            <a:r>
              <a:rPr lang="ru-RU" dirty="0" smtClean="0"/>
              <a:t>Очень быстрая аналитическая </a:t>
            </a:r>
            <a:r>
              <a:rPr lang="en-US" dirty="0" smtClean="0"/>
              <a:t>DBMS, </a:t>
            </a:r>
            <a:r>
              <a:rPr lang="ru-RU" dirty="0" smtClean="0"/>
              <a:t>вот посмотрите на </a:t>
            </a:r>
            <a:r>
              <a:rPr lang="ru-RU" dirty="0" err="1" smtClean="0"/>
              <a:t>бенчмарки</a:t>
            </a:r>
            <a:r>
              <a:rPr lang="ru-RU" dirty="0" smtClean="0"/>
              <a:t>, дерет всех, как волк овцу</a:t>
            </a:r>
          </a:p>
          <a:p>
            <a:pPr>
              <a:buFont typeface="Lucida Grande"/>
              <a:buChar char="-"/>
            </a:pPr>
            <a:r>
              <a:rPr lang="ru-RU" dirty="0" smtClean="0"/>
              <a:t>Интересно</a:t>
            </a:r>
            <a:r>
              <a:rPr lang="mr-IN" dirty="0" smtClean="0"/>
              <a:t>…</a:t>
            </a:r>
            <a:r>
              <a:rPr lang="ru-RU" dirty="0" smtClean="0"/>
              <a:t> А </a:t>
            </a:r>
            <a:r>
              <a:rPr lang="ru-RU" dirty="0"/>
              <a:t>его кто-то использует</a:t>
            </a:r>
            <a:r>
              <a:rPr lang="ru-RU" dirty="0" smtClean="0"/>
              <a:t>?</a:t>
            </a:r>
          </a:p>
          <a:p>
            <a:pPr>
              <a:buFont typeface="Lucida Grande"/>
              <a:buChar char="-"/>
            </a:pPr>
            <a:r>
              <a:rPr lang="ru-RU" dirty="0" smtClean="0"/>
              <a:t>Яндекс и несколько других компаний</a:t>
            </a:r>
          </a:p>
          <a:p>
            <a:pPr>
              <a:buFont typeface="Lucida Grande"/>
              <a:buChar char="-"/>
            </a:pPr>
            <a:r>
              <a:rPr lang="ru-RU" dirty="0" smtClean="0"/>
              <a:t>Яндекс? А кто это?</a:t>
            </a:r>
          </a:p>
        </p:txBody>
      </p:sp>
    </p:spTree>
    <p:extLst>
      <p:ext uri="{BB962C8B-B14F-4D97-AF65-F5344CB8AC3E}">
        <p14:creationId xmlns:p14="http://schemas.microsoft.com/office/powerpoint/2010/main" val="321154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86304"/>
            <a:ext cx="8229600" cy="952500"/>
          </a:xfrm>
        </p:spPr>
        <p:txBody>
          <a:bodyPr/>
          <a:lstStyle/>
          <a:p>
            <a:r>
              <a:rPr lang="en-US" dirty="0" smtClean="0"/>
              <a:t>O </a:t>
            </a:r>
            <a:r>
              <a:rPr lang="en-US" dirty="0" err="1" smtClean="0"/>
              <a:t>ClickHouse</a:t>
            </a:r>
            <a:r>
              <a:rPr lang="en-US" dirty="0" smtClean="0"/>
              <a:t> </a:t>
            </a:r>
            <a:r>
              <a:rPr lang="ru-RU" dirty="0" smtClean="0"/>
              <a:t>никто не знал!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80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33897"/>
            <a:ext cx="9144001" cy="574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9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32332</TotalTime>
  <Words>1162</Words>
  <Application>Microsoft Macintosh PowerPoint</Application>
  <PresentationFormat>Экран (16:10)</PresentationFormat>
  <Paragraphs>240</Paragraphs>
  <Slides>52</Slides>
  <Notes>0</Notes>
  <HiddenSlides>2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52</vt:i4>
      </vt:variant>
    </vt:vector>
  </HeadingPairs>
  <TitlesOfParts>
    <vt:vector size="61" baseType="lpstr">
      <vt:lpstr>Arial</vt:lpstr>
      <vt:lpstr>Arial Black</vt:lpstr>
      <vt:lpstr>Arial Hebrew</vt:lpstr>
      <vt:lpstr>Calibri</vt:lpstr>
      <vt:lpstr>Corbel</vt:lpstr>
      <vt:lpstr>Lucida Grande</vt:lpstr>
      <vt:lpstr>Mangal</vt:lpstr>
      <vt:lpstr>Wingdings</vt:lpstr>
      <vt:lpstr>Twilight</vt:lpstr>
      <vt:lpstr>ClickHouse в мире</vt:lpstr>
      <vt:lpstr>Кто я</vt:lpstr>
      <vt:lpstr> </vt:lpstr>
      <vt:lpstr>О чем</vt:lpstr>
      <vt:lpstr>Вернемся в 2016</vt:lpstr>
      <vt:lpstr>Percona Live Santa Clara, апрель 2017</vt:lpstr>
      <vt:lpstr>Percona Live Santa Clara, апрель 2017</vt:lpstr>
      <vt:lpstr>O ClickHouse никто не знал!</vt:lpstr>
      <vt:lpstr>Презентация PowerPoint</vt:lpstr>
      <vt:lpstr>2017. Атакуем awareness</vt:lpstr>
      <vt:lpstr>2017. Помогаем с consideration</vt:lpstr>
      <vt:lpstr>http://clickhouse.yandex</vt:lpstr>
      <vt:lpstr>https://www.altinity.com</vt:lpstr>
      <vt:lpstr>RPM installs</vt:lpstr>
      <vt:lpstr>Это работает!</vt:lpstr>
      <vt:lpstr>Целевая аудитория</vt:lpstr>
      <vt:lpstr>Зачем?</vt:lpstr>
      <vt:lpstr>Когда?</vt:lpstr>
      <vt:lpstr>Где?</vt:lpstr>
      <vt:lpstr>Презентация PowerPoint</vt:lpstr>
      <vt:lpstr>Примеры использования</vt:lpstr>
      <vt:lpstr>CloudFlare (США)</vt:lpstr>
      <vt:lpstr>CloudFlare. Требования</vt:lpstr>
      <vt:lpstr>CloudFlare. Пробовали</vt:lpstr>
      <vt:lpstr>Презентация PowerPoint</vt:lpstr>
      <vt:lpstr>CloudFlare. Сейчас</vt:lpstr>
      <vt:lpstr>CloudFlare. Вклад в community</vt:lpstr>
      <vt:lpstr>CloudFlare. Детали</vt:lpstr>
      <vt:lpstr>Операционные логи</vt:lpstr>
      <vt:lpstr>Презентация PowerPoint</vt:lpstr>
      <vt:lpstr>Company B (Канада)</vt:lpstr>
      <vt:lpstr>Презентация PowerPoint</vt:lpstr>
      <vt:lpstr>Company B. Что они делают</vt:lpstr>
      <vt:lpstr>Company B. Как они это делают</vt:lpstr>
      <vt:lpstr>Company B. Сейчас</vt:lpstr>
      <vt:lpstr>Company C (США)</vt:lpstr>
      <vt:lpstr>Company С</vt:lpstr>
      <vt:lpstr>Company B. Модели</vt:lpstr>
      <vt:lpstr>Company С. Было</vt:lpstr>
      <vt:lpstr>Company С. ClickHouse</vt:lpstr>
      <vt:lpstr>Company D (Испания)</vt:lpstr>
      <vt:lpstr>А еще</vt:lpstr>
      <vt:lpstr>(США)</vt:lpstr>
      <vt:lpstr>LifeStreet. Требования</vt:lpstr>
      <vt:lpstr>Презентация PowerPoint</vt:lpstr>
      <vt:lpstr>LifeStreet. Сейчас</vt:lpstr>
      <vt:lpstr>LifeStreet. Детали</vt:lpstr>
      <vt:lpstr>Презентация PowerPoint</vt:lpstr>
      <vt:lpstr>Много хорошего</vt:lpstr>
      <vt:lpstr>Но много и «не-»</vt:lpstr>
      <vt:lpstr>Презентация PowerPoint</vt:lpstr>
      <vt:lpstr>Q&amp;A</vt:lpstr>
    </vt:vector>
  </TitlesOfParts>
  <Company>WebAMG/LifeStreet</Company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ClickHouse Webinar</dc:title>
  <dc:creator>Alexander Zaytsev</dc:creator>
  <cp:lastModifiedBy>пользователь Microsoft Office</cp:lastModifiedBy>
  <cp:revision>157</cp:revision>
  <dcterms:created xsi:type="dcterms:W3CDTF">2017-09-14T12:43:05Z</dcterms:created>
  <dcterms:modified xsi:type="dcterms:W3CDTF">2017-12-12T09:39:32Z</dcterms:modified>
</cp:coreProperties>
</file>